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Sora 1" charset="1" panose="00000000000000000000"/>
      <p:regular r:id="rId23"/>
    </p:embeddedFont>
    <p:embeddedFont>
      <p:font typeface="Sora 2" charset="1" panose="00000000000000000000"/>
      <p:regular r:id="rId24"/>
    </p:embeddedFont>
    <p:embeddedFont>
      <p:font typeface="Sora 2 Bold" charset="1" panose="00000000000000000000"/>
      <p:regular r:id="rId25"/>
    </p:embeddedFont>
    <p:embeddedFont>
      <p:font typeface="Sora 1 Bold"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svg" Type="http://schemas.openxmlformats.org/officeDocument/2006/relationships/image"/><Relationship Id="rId18" Target="../media/image23.png" Type="http://schemas.openxmlformats.org/officeDocument/2006/relationships/image"/><Relationship Id="rId19" Target="../media/image24.png" Type="http://schemas.openxmlformats.org/officeDocument/2006/relationships/image"/><Relationship Id="rId2" Target="../media/image6.jpeg" Type="http://schemas.openxmlformats.org/officeDocument/2006/relationships/image"/><Relationship Id="rId20" Target="../media/image25.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33.png" Type="http://schemas.openxmlformats.org/officeDocument/2006/relationships/image"/><Relationship Id="rId12" Target="mailto:pmo-epicure@postit.csc.fi" TargetMode="External" Type="http://schemas.openxmlformats.org/officeDocument/2006/relationships/hyperlink"/><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ailto:pmo-epicure@postit.csc.fi" TargetMode="External" Type="http://schemas.openxmlformats.org/officeDocument/2006/relationships/hyperlink"/><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3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124200"/>
            <a:ext cx="18288000" cy="7162800"/>
          </a:xfrm>
          <a:custGeom>
            <a:avLst/>
            <a:gdLst/>
            <a:ahLst/>
            <a:cxnLst/>
            <a:rect r="r" b="b" t="t" l="l"/>
            <a:pathLst>
              <a:path h="7162800" w="18288000">
                <a:moveTo>
                  <a:pt x="0" y="0"/>
                </a:moveTo>
                <a:lnTo>
                  <a:pt x="18288000" y="0"/>
                </a:lnTo>
                <a:lnTo>
                  <a:pt x="18288000" y="7162800"/>
                </a:lnTo>
                <a:lnTo>
                  <a:pt x="0" y="7162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7368" y="113338"/>
            <a:ext cx="6268296" cy="2507318"/>
          </a:xfrm>
          <a:custGeom>
            <a:avLst/>
            <a:gdLst/>
            <a:ahLst/>
            <a:cxnLst/>
            <a:rect r="r" b="b" t="t" l="l"/>
            <a:pathLst>
              <a:path h="2507318" w="6268296">
                <a:moveTo>
                  <a:pt x="0" y="0"/>
                </a:moveTo>
                <a:lnTo>
                  <a:pt x="6268296" y="0"/>
                </a:lnTo>
                <a:lnTo>
                  <a:pt x="6268296" y="2507319"/>
                </a:lnTo>
                <a:lnTo>
                  <a:pt x="0" y="2507319"/>
                </a:lnTo>
                <a:lnTo>
                  <a:pt x="0" y="0"/>
                </a:lnTo>
                <a:close/>
              </a:path>
            </a:pathLst>
          </a:custGeom>
          <a:blipFill>
            <a:blip r:embed="rId4"/>
            <a:stretch>
              <a:fillRect l="0" t="0" r="0" b="0"/>
            </a:stretch>
          </a:blipFill>
        </p:spPr>
      </p:sp>
      <p:sp>
        <p:nvSpPr>
          <p:cNvPr name="TextBox 4" id="4"/>
          <p:cNvSpPr txBox="true"/>
          <p:nvPr/>
        </p:nvSpPr>
        <p:spPr>
          <a:xfrm rot="0">
            <a:off x="890456" y="2658757"/>
            <a:ext cx="6655282" cy="2901469"/>
          </a:xfrm>
          <a:prstGeom prst="rect">
            <a:avLst/>
          </a:prstGeom>
        </p:spPr>
        <p:txBody>
          <a:bodyPr anchor="t" rtlCol="false" tIns="0" lIns="0" bIns="0" rIns="0">
            <a:spAutoFit/>
          </a:bodyPr>
          <a:lstStyle/>
          <a:p>
            <a:pPr algn="l">
              <a:lnSpc>
                <a:spcPts val="7611"/>
              </a:lnSpc>
            </a:pPr>
            <a:r>
              <a:rPr lang="en-US" sz="6619">
                <a:solidFill>
                  <a:srgbClr val="19E6B8"/>
                </a:solidFill>
                <a:latin typeface="Sora 1"/>
                <a:ea typeface="Sora 1"/>
                <a:cs typeface="Sora 1"/>
                <a:sym typeface="Sora 1"/>
              </a:rPr>
              <a:t>Unlocking</a:t>
            </a:r>
          </a:p>
          <a:p>
            <a:pPr algn="l">
              <a:lnSpc>
                <a:spcPts val="7611"/>
              </a:lnSpc>
            </a:pPr>
            <a:r>
              <a:rPr lang="en-US" sz="6619">
                <a:solidFill>
                  <a:srgbClr val="19E6B8"/>
                </a:solidFill>
                <a:latin typeface="Sora 1"/>
                <a:ea typeface="Sora 1"/>
                <a:cs typeface="Sora 1"/>
                <a:sym typeface="Sora 1"/>
              </a:rPr>
              <a:t>European-level </a:t>
            </a:r>
          </a:p>
          <a:p>
            <a:pPr algn="l">
              <a:lnSpc>
                <a:spcPts val="7611"/>
              </a:lnSpc>
            </a:pPr>
            <a:r>
              <a:rPr lang="en-US" sz="6619">
                <a:solidFill>
                  <a:srgbClr val="19E6B8"/>
                </a:solidFill>
                <a:latin typeface="Sora 1"/>
                <a:ea typeface="Sora 1"/>
                <a:cs typeface="Sora 1"/>
                <a:sym typeface="Sora 1"/>
              </a:rPr>
              <a:t>HPC Support</a:t>
            </a:r>
          </a:p>
        </p:txBody>
      </p:sp>
      <p:sp>
        <p:nvSpPr>
          <p:cNvPr name="Freeform 5" id="5"/>
          <p:cNvSpPr/>
          <p:nvPr/>
        </p:nvSpPr>
        <p:spPr>
          <a:xfrm flipH="false" flipV="false" rot="0">
            <a:off x="4091289" y="9193229"/>
            <a:ext cx="2321025" cy="696308"/>
          </a:xfrm>
          <a:custGeom>
            <a:avLst/>
            <a:gdLst/>
            <a:ahLst/>
            <a:cxnLst/>
            <a:rect r="r" b="b" t="t" l="l"/>
            <a:pathLst>
              <a:path h="696308" w="2321025">
                <a:moveTo>
                  <a:pt x="0" y="0"/>
                </a:moveTo>
                <a:lnTo>
                  <a:pt x="2321025" y="0"/>
                </a:lnTo>
                <a:lnTo>
                  <a:pt x="2321025" y="696308"/>
                </a:lnTo>
                <a:lnTo>
                  <a:pt x="0" y="696308"/>
                </a:lnTo>
                <a:lnTo>
                  <a:pt x="0" y="0"/>
                </a:lnTo>
                <a:close/>
              </a:path>
            </a:pathLst>
          </a:custGeom>
          <a:blipFill>
            <a:blip r:embed="rId5"/>
            <a:stretch>
              <a:fillRect l="0" t="0" r="0" b="0"/>
            </a:stretch>
          </a:blipFill>
        </p:spPr>
      </p:sp>
      <p:sp>
        <p:nvSpPr>
          <p:cNvPr name="Freeform 6" id="6"/>
          <p:cNvSpPr/>
          <p:nvPr/>
        </p:nvSpPr>
        <p:spPr>
          <a:xfrm flipH="false" flipV="false" rot="0">
            <a:off x="517019" y="9185745"/>
            <a:ext cx="3546043" cy="744669"/>
          </a:xfrm>
          <a:custGeom>
            <a:avLst/>
            <a:gdLst/>
            <a:ahLst/>
            <a:cxnLst/>
            <a:rect r="r" b="b" t="t" l="l"/>
            <a:pathLst>
              <a:path h="744669" w="3546043">
                <a:moveTo>
                  <a:pt x="0" y="0"/>
                </a:moveTo>
                <a:lnTo>
                  <a:pt x="3546043" y="0"/>
                </a:lnTo>
                <a:lnTo>
                  <a:pt x="3546043" y="744669"/>
                </a:lnTo>
                <a:lnTo>
                  <a:pt x="0" y="744669"/>
                </a:lnTo>
                <a:lnTo>
                  <a:pt x="0" y="0"/>
                </a:lnTo>
                <a:close/>
              </a:path>
            </a:pathLst>
          </a:custGeom>
          <a:blipFill>
            <a:blip r:embed="rId6"/>
            <a:stretch>
              <a:fillRect l="0" t="0" r="0" b="0"/>
            </a:stretch>
          </a:blipFill>
        </p:spPr>
      </p:sp>
      <p:grpSp>
        <p:nvGrpSpPr>
          <p:cNvPr name="Group 7" id="7"/>
          <p:cNvGrpSpPr/>
          <p:nvPr/>
        </p:nvGrpSpPr>
        <p:grpSpPr>
          <a:xfrm rot="0">
            <a:off x="6788897" y="9163050"/>
            <a:ext cx="10968124" cy="756666"/>
            <a:chOff x="0" y="0"/>
            <a:chExt cx="2888724" cy="199287"/>
          </a:xfrm>
        </p:grpSpPr>
        <p:sp>
          <p:nvSpPr>
            <p:cNvPr name="Freeform 8" id="8"/>
            <p:cNvSpPr/>
            <p:nvPr/>
          </p:nvSpPr>
          <p:spPr>
            <a:xfrm flipH="false" flipV="false" rot="0">
              <a:off x="0" y="0"/>
              <a:ext cx="2888724" cy="199287"/>
            </a:xfrm>
            <a:custGeom>
              <a:avLst/>
              <a:gdLst/>
              <a:ahLst/>
              <a:cxnLst/>
              <a:rect r="r" b="b" t="t" l="l"/>
              <a:pathLst>
                <a:path h="199287" w="2888724">
                  <a:moveTo>
                    <a:pt x="0" y="0"/>
                  </a:moveTo>
                  <a:lnTo>
                    <a:pt x="2888724" y="0"/>
                  </a:lnTo>
                  <a:lnTo>
                    <a:pt x="2888724" y="199287"/>
                  </a:lnTo>
                  <a:lnTo>
                    <a:pt x="0" y="199287"/>
                  </a:lnTo>
                  <a:close/>
                </a:path>
              </a:pathLst>
            </a:custGeom>
            <a:solidFill>
              <a:srgbClr val="000000">
                <a:alpha val="0"/>
              </a:srgbClr>
            </a:solidFill>
          </p:spPr>
        </p:sp>
        <p:sp>
          <p:nvSpPr>
            <p:cNvPr name="TextBox 9" id="9"/>
            <p:cNvSpPr txBox="true"/>
            <p:nvPr/>
          </p:nvSpPr>
          <p:spPr>
            <a:xfrm>
              <a:off x="0" y="-19050"/>
              <a:ext cx="2888724" cy="218337"/>
            </a:xfrm>
            <a:prstGeom prst="rect">
              <a:avLst/>
            </a:prstGeom>
          </p:spPr>
          <p:txBody>
            <a:bodyPr anchor="ctr" rtlCol="false" tIns="50800" lIns="50800" bIns="50800" rIns="50800"/>
            <a:lstStyle/>
            <a:p>
              <a:pPr algn="l">
                <a:lnSpc>
                  <a:spcPts val="1679"/>
                </a:lnSpc>
              </a:pPr>
              <a:r>
                <a:rPr lang="en-US" sz="1200">
                  <a:solidFill>
                    <a:srgbClr val="000000"/>
                  </a:solidFill>
                  <a:latin typeface="Sora 2"/>
                  <a:ea typeface="Sora 2"/>
                  <a:cs typeface="Sora 2"/>
                  <a:sym typeface="Sora 2"/>
                </a:rPr>
                <a:t>This project has received funding from the European High Performance Computing Joint Undertaking under grant agreementNo.101139786.</a:t>
              </a:r>
            </a:p>
            <a:p>
              <a:pPr algn="l">
                <a:lnSpc>
                  <a:spcPts val="1679"/>
                </a:lnSpc>
              </a:pPr>
              <a:r>
                <a:rPr lang="en-US" sz="1200">
                  <a:solidFill>
                    <a:srgbClr val="000000"/>
                  </a:solidFill>
                  <a:latin typeface="Sora 2"/>
                  <a:ea typeface="Sora 2"/>
                  <a:cs typeface="Sora 2"/>
                  <a:sym typeface="Sora 2"/>
                </a:rPr>
                <a:t>Views and opinions expressed are, however, those of the author(s) only and do not necessarily reflect those of the European Union orEuroHPC Joint Undertaking. Neither the European Union nor the granting authority can be held responsible for them.</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95350"/>
            <a:ext cx="9100115" cy="1234958"/>
          </a:xfrm>
          <a:prstGeom prst="rect">
            <a:avLst/>
          </a:prstGeom>
        </p:spPr>
        <p:txBody>
          <a:bodyPr anchor="t" rtlCol="false" tIns="0" lIns="0" bIns="0" rIns="0">
            <a:spAutoFit/>
          </a:bodyPr>
          <a:lstStyle/>
          <a:p>
            <a:pPr algn="l">
              <a:lnSpc>
                <a:spcPts val="10156"/>
              </a:lnSpc>
            </a:pPr>
            <a:r>
              <a:rPr lang="en-US" sz="7254" b="true">
                <a:solidFill>
                  <a:srgbClr val="000000"/>
                </a:solidFill>
                <a:latin typeface="Sora 2 Bold"/>
                <a:ea typeface="Sora 2 Bold"/>
                <a:cs typeface="Sora 2 Bold"/>
                <a:sym typeface="Sora 2 Bold"/>
              </a:rPr>
              <a:t>Main Goals</a:t>
            </a:r>
          </a:p>
        </p:txBody>
      </p:sp>
      <p:sp>
        <p:nvSpPr>
          <p:cNvPr name="Freeform 3" id="3"/>
          <p:cNvSpPr/>
          <p:nvPr/>
        </p:nvSpPr>
        <p:spPr>
          <a:xfrm flipH="false" flipV="false" rot="-7972278">
            <a:off x="10597121" y="-1452652"/>
            <a:ext cx="10816291" cy="3992401"/>
          </a:xfrm>
          <a:custGeom>
            <a:avLst/>
            <a:gdLst/>
            <a:ahLst/>
            <a:cxnLst/>
            <a:rect r="r" b="b" t="t" l="l"/>
            <a:pathLst>
              <a:path h="3992401" w="10816291">
                <a:moveTo>
                  <a:pt x="0" y="0"/>
                </a:moveTo>
                <a:lnTo>
                  <a:pt x="10816292" y="0"/>
                </a:lnTo>
                <a:lnTo>
                  <a:pt x="10816292" y="3992401"/>
                </a:lnTo>
                <a:lnTo>
                  <a:pt x="0" y="3992401"/>
                </a:lnTo>
                <a:lnTo>
                  <a:pt x="0" y="0"/>
                </a:lnTo>
                <a:close/>
              </a:path>
            </a:pathLst>
          </a:custGeom>
          <a:blipFill>
            <a:blip r:embed="rId2"/>
            <a:stretch>
              <a:fillRect l="0" t="-52393" r="0" b="0"/>
            </a:stretch>
          </a:blipFill>
        </p:spPr>
      </p:sp>
      <p:sp>
        <p:nvSpPr>
          <p:cNvPr name="TextBox 4" id="4"/>
          <p:cNvSpPr txBox="true"/>
          <p:nvPr/>
        </p:nvSpPr>
        <p:spPr>
          <a:xfrm rot="0">
            <a:off x="1028700" y="3165256"/>
            <a:ext cx="14543553" cy="6170296"/>
          </a:xfrm>
          <a:prstGeom prst="rect">
            <a:avLst/>
          </a:prstGeom>
        </p:spPr>
        <p:txBody>
          <a:bodyPr anchor="t" rtlCol="false" tIns="0" lIns="0" bIns="0" rIns="0">
            <a:spAutoFit/>
          </a:bodyPr>
          <a:lstStyle/>
          <a:p>
            <a:pPr algn="just">
              <a:lnSpc>
                <a:spcPts val="3779"/>
              </a:lnSpc>
            </a:pPr>
            <a:r>
              <a:rPr lang="en-US" sz="2699" b="true">
                <a:solidFill>
                  <a:srgbClr val="57FFDC"/>
                </a:solidFill>
                <a:latin typeface="Sora 2 Bold"/>
                <a:ea typeface="Sora 2 Bold"/>
                <a:cs typeface="Sora 2 Bold"/>
                <a:sym typeface="Sora 2 Bold"/>
              </a:rPr>
              <a:t>To establish</a:t>
            </a:r>
            <a:r>
              <a:rPr lang="en-US" sz="2699">
                <a:solidFill>
                  <a:srgbClr val="000000"/>
                </a:solidFill>
                <a:latin typeface="Sora 2"/>
                <a:ea typeface="Sora 2"/>
                <a:cs typeface="Sora 2"/>
                <a:sym typeface="Sora 2"/>
              </a:rPr>
              <a:t> a four-year operation of a distributed European-wide high-performance computing application support service bringing together Application Support Teams (ASTs);</a:t>
            </a:r>
          </a:p>
          <a:p>
            <a:pPr algn="just">
              <a:lnSpc>
                <a:spcPts val="3779"/>
              </a:lnSpc>
            </a:pPr>
          </a:p>
          <a:p>
            <a:pPr algn="just">
              <a:lnSpc>
                <a:spcPts val="3779"/>
              </a:lnSpc>
            </a:pPr>
            <a:r>
              <a:rPr lang="en-US" sz="2699" b="true">
                <a:solidFill>
                  <a:srgbClr val="57FFDC"/>
                </a:solidFill>
                <a:latin typeface="Sora 2 Bold"/>
                <a:ea typeface="Sora 2 Bold"/>
                <a:cs typeface="Sora 2 Bold"/>
                <a:sym typeface="Sora 2 Bold"/>
              </a:rPr>
              <a:t>To reach</a:t>
            </a:r>
            <a:r>
              <a:rPr lang="en-US" sz="2699">
                <a:solidFill>
                  <a:srgbClr val="000000"/>
                </a:solidFill>
                <a:latin typeface="Sora 2"/>
                <a:ea typeface="Sora 2"/>
                <a:cs typeface="Sora 2"/>
                <a:sym typeface="Sora 2"/>
              </a:rPr>
              <a:t> a large pool of EuroHPC users;</a:t>
            </a:r>
          </a:p>
          <a:p>
            <a:pPr algn="just">
              <a:lnSpc>
                <a:spcPts val="3779"/>
              </a:lnSpc>
            </a:pPr>
          </a:p>
          <a:p>
            <a:pPr algn="just">
              <a:lnSpc>
                <a:spcPts val="3779"/>
              </a:lnSpc>
            </a:pPr>
            <a:r>
              <a:rPr lang="en-US" sz="2699" b="true">
                <a:solidFill>
                  <a:srgbClr val="57FFDC"/>
                </a:solidFill>
                <a:latin typeface="Sora 2 Bold"/>
                <a:ea typeface="Sora 2 Bold"/>
                <a:cs typeface="Sora 2 Bold"/>
                <a:sym typeface="Sora 2 Bold"/>
              </a:rPr>
              <a:t>To develop</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a European HPC Application Support portal;</a:t>
            </a:r>
          </a:p>
          <a:p>
            <a:pPr algn="just">
              <a:lnSpc>
                <a:spcPts val="3779"/>
              </a:lnSpc>
            </a:pPr>
          </a:p>
          <a:p>
            <a:pPr algn="just">
              <a:lnSpc>
                <a:spcPts val="3779"/>
              </a:lnSpc>
            </a:pPr>
            <a:r>
              <a:rPr lang="en-US" sz="2699" b="true">
                <a:solidFill>
                  <a:srgbClr val="57FFDC"/>
                </a:solidFill>
                <a:latin typeface="Sora 2 Bold"/>
                <a:ea typeface="Sora 2 Bold"/>
                <a:cs typeface="Sora 2 Bold"/>
                <a:sym typeface="Sora 2 Bold"/>
              </a:rPr>
              <a:t>To contribute</a:t>
            </a:r>
            <a:r>
              <a:rPr lang="en-US" sz="2699">
                <a:solidFill>
                  <a:srgbClr val="000000"/>
                </a:solidFill>
                <a:latin typeface="Sora 2"/>
                <a:ea typeface="Sora 2"/>
                <a:cs typeface="Sora 2"/>
                <a:sym typeface="Sora 2"/>
              </a:rPr>
              <a:t> to the development and improvement of the European HPC Application Support Service;</a:t>
            </a:r>
          </a:p>
          <a:p>
            <a:pPr algn="just">
              <a:lnSpc>
                <a:spcPts val="3779"/>
              </a:lnSpc>
            </a:pPr>
          </a:p>
          <a:p>
            <a:pPr algn="just">
              <a:lnSpc>
                <a:spcPts val="3779"/>
              </a:lnSpc>
            </a:pPr>
            <a:r>
              <a:rPr lang="en-US" sz="2699" b="true">
                <a:solidFill>
                  <a:srgbClr val="57FFDC"/>
                </a:solidFill>
                <a:latin typeface="Sora 2 Bold"/>
                <a:ea typeface="Sora 2 Bold"/>
                <a:cs typeface="Sora 2 Bold"/>
                <a:sym typeface="Sora 2 Bold"/>
              </a:rPr>
              <a:t>To collaborate</a:t>
            </a:r>
            <a:r>
              <a:rPr lang="en-US" sz="2699">
                <a:solidFill>
                  <a:srgbClr val="000000"/>
                </a:solidFill>
                <a:latin typeface="Sora 2"/>
                <a:ea typeface="Sora 2"/>
                <a:cs typeface="Sora 2"/>
                <a:sym typeface="Sora 2"/>
              </a:rPr>
              <a:t> with the Centers of Excellence for the development of a HPC skilled workforce.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0889" y="4290974"/>
            <a:ext cx="17057427" cy="6099342"/>
          </a:xfrm>
          <a:custGeom>
            <a:avLst/>
            <a:gdLst/>
            <a:ahLst/>
            <a:cxnLst/>
            <a:rect r="r" b="b" t="t" l="l"/>
            <a:pathLst>
              <a:path h="6099342" w="17057427">
                <a:moveTo>
                  <a:pt x="0" y="0"/>
                </a:moveTo>
                <a:lnTo>
                  <a:pt x="17057427" y="0"/>
                </a:lnTo>
                <a:lnTo>
                  <a:pt x="17057427" y="6099341"/>
                </a:lnTo>
                <a:lnTo>
                  <a:pt x="0" y="6099341"/>
                </a:lnTo>
                <a:lnTo>
                  <a:pt x="0" y="0"/>
                </a:lnTo>
                <a:close/>
              </a:path>
            </a:pathLst>
          </a:custGeom>
          <a:blipFill>
            <a:blip r:embed="rId2"/>
            <a:stretch>
              <a:fillRect l="0" t="-57308" r="0" b="0"/>
            </a:stretch>
          </a:blipFill>
        </p:spPr>
      </p:sp>
      <p:sp>
        <p:nvSpPr>
          <p:cNvPr name="TextBox 3" id="3"/>
          <p:cNvSpPr txBox="true"/>
          <p:nvPr/>
        </p:nvSpPr>
        <p:spPr>
          <a:xfrm rot="0">
            <a:off x="1028700" y="5574028"/>
            <a:ext cx="6482059" cy="3684272"/>
          </a:xfrm>
          <a:prstGeom prst="rect">
            <a:avLst/>
          </a:prstGeom>
        </p:spPr>
        <p:txBody>
          <a:bodyPr anchor="t" rtlCol="false" tIns="0" lIns="0" bIns="0" rIns="0">
            <a:spAutoFit/>
          </a:bodyPr>
          <a:lstStyle/>
          <a:p>
            <a:pPr algn="just" marL="906765" indent="-453383" lvl="1">
              <a:lnSpc>
                <a:spcPts val="5879"/>
              </a:lnSpc>
              <a:buAutoNum type="arabicPeriod" startAt="1"/>
            </a:pPr>
            <a:r>
              <a:rPr lang="en-US" sz="4199">
                <a:solidFill>
                  <a:srgbClr val="000000"/>
                </a:solidFill>
                <a:latin typeface="Sora 2"/>
                <a:ea typeface="Sora 2"/>
                <a:cs typeface="Sora 2"/>
                <a:sym typeface="Sora 2"/>
              </a:rPr>
              <a:t>Context</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Mission</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Main Goals</a:t>
            </a:r>
          </a:p>
          <a:p>
            <a:pPr algn="just" marL="906765" indent="-453383" lvl="1">
              <a:lnSpc>
                <a:spcPts val="5879"/>
              </a:lnSpc>
              <a:buAutoNum type="arabicPeriod" startAt="1"/>
            </a:pPr>
            <a:r>
              <a:rPr lang="en-US" sz="4199" u="sng">
                <a:solidFill>
                  <a:srgbClr val="19E6B8"/>
                </a:solidFill>
                <a:latin typeface="Sora 2"/>
                <a:ea typeface="Sora 2"/>
                <a:cs typeface="Sora 2"/>
                <a:sym typeface="Sora 2"/>
              </a:rPr>
              <a:t>Expected Outcomes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Consortium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95350"/>
            <a:ext cx="11054276" cy="1234958"/>
          </a:xfrm>
          <a:prstGeom prst="rect">
            <a:avLst/>
          </a:prstGeom>
        </p:spPr>
        <p:txBody>
          <a:bodyPr anchor="t" rtlCol="false" tIns="0" lIns="0" bIns="0" rIns="0">
            <a:spAutoFit/>
          </a:bodyPr>
          <a:lstStyle/>
          <a:p>
            <a:pPr algn="l">
              <a:lnSpc>
                <a:spcPts val="10156"/>
              </a:lnSpc>
            </a:pPr>
            <a:r>
              <a:rPr lang="en-US" sz="7254" b="true">
                <a:solidFill>
                  <a:srgbClr val="000000"/>
                </a:solidFill>
                <a:latin typeface="Sora 2 Bold"/>
                <a:ea typeface="Sora 2 Bold"/>
                <a:cs typeface="Sora 2 Bold"/>
                <a:sym typeface="Sora 2 Bold"/>
              </a:rPr>
              <a:t>Expected Outcomes</a:t>
            </a:r>
          </a:p>
        </p:txBody>
      </p:sp>
      <p:sp>
        <p:nvSpPr>
          <p:cNvPr name="Freeform 3" id="3"/>
          <p:cNvSpPr/>
          <p:nvPr/>
        </p:nvSpPr>
        <p:spPr>
          <a:xfrm flipH="false" flipV="false" rot="-7972278">
            <a:off x="10597121" y="-1452652"/>
            <a:ext cx="10816291" cy="3992401"/>
          </a:xfrm>
          <a:custGeom>
            <a:avLst/>
            <a:gdLst/>
            <a:ahLst/>
            <a:cxnLst/>
            <a:rect r="r" b="b" t="t" l="l"/>
            <a:pathLst>
              <a:path h="3992401" w="10816291">
                <a:moveTo>
                  <a:pt x="0" y="0"/>
                </a:moveTo>
                <a:lnTo>
                  <a:pt x="10816292" y="0"/>
                </a:lnTo>
                <a:lnTo>
                  <a:pt x="10816292" y="3992401"/>
                </a:lnTo>
                <a:lnTo>
                  <a:pt x="0" y="3992401"/>
                </a:lnTo>
                <a:lnTo>
                  <a:pt x="0" y="0"/>
                </a:lnTo>
                <a:close/>
              </a:path>
            </a:pathLst>
          </a:custGeom>
          <a:blipFill>
            <a:blip r:embed="rId2"/>
            <a:stretch>
              <a:fillRect l="0" t="-52393" r="0" b="0"/>
            </a:stretch>
          </a:blipFill>
        </p:spPr>
      </p:sp>
      <p:sp>
        <p:nvSpPr>
          <p:cNvPr name="TextBox 4" id="4"/>
          <p:cNvSpPr txBox="true"/>
          <p:nvPr/>
        </p:nvSpPr>
        <p:spPr>
          <a:xfrm rot="0">
            <a:off x="1028700" y="3469004"/>
            <a:ext cx="14543553" cy="5694046"/>
          </a:xfrm>
          <a:prstGeom prst="rect">
            <a:avLst/>
          </a:prstGeom>
        </p:spPr>
        <p:txBody>
          <a:bodyPr anchor="t" rtlCol="false" tIns="0" lIns="0" bIns="0" rIns="0">
            <a:spAutoFit/>
          </a:bodyPr>
          <a:lstStyle/>
          <a:p>
            <a:pPr algn="just">
              <a:lnSpc>
                <a:spcPts val="3779"/>
              </a:lnSpc>
            </a:pPr>
            <a:r>
              <a:rPr lang="en-US" sz="2699">
                <a:solidFill>
                  <a:srgbClr val="000000"/>
                </a:solidFill>
                <a:latin typeface="Sora 2"/>
                <a:ea typeface="Sora 2"/>
                <a:cs typeface="Sora 2"/>
                <a:sym typeface="Sora 2"/>
              </a:rPr>
              <a:t>The EuroHPC Application Support Project (EPICURE) draws on the </a:t>
            </a:r>
            <a:r>
              <a:rPr lang="en-US" sz="2699">
                <a:solidFill>
                  <a:srgbClr val="57FFDC"/>
                </a:solidFill>
                <a:latin typeface="Sora 2"/>
                <a:ea typeface="Sora 2"/>
                <a:cs typeface="Sora 2"/>
                <a:sym typeface="Sora 2"/>
              </a:rPr>
              <a:t>experience</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and</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knowledge</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of the current and future EuroHPC supercomputer hosting organisations to provide users with </a:t>
            </a:r>
            <a:r>
              <a:rPr lang="en-US" sz="2699">
                <a:solidFill>
                  <a:srgbClr val="57FFDC"/>
                </a:solidFill>
                <a:latin typeface="Sora 2"/>
                <a:ea typeface="Sora 2"/>
                <a:cs typeface="Sora 2"/>
                <a:sym typeface="Sora 2"/>
              </a:rPr>
              <a:t>Level 2</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and</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Level 3</a:t>
            </a:r>
            <a:r>
              <a:rPr lang="en-US" sz="2699">
                <a:solidFill>
                  <a:srgbClr val="000000"/>
                </a:solidFill>
                <a:latin typeface="Sora 2"/>
                <a:ea typeface="Sora 2"/>
                <a:cs typeface="Sora 2"/>
                <a:sym typeface="Sora 2"/>
              </a:rPr>
              <a:t> support services, with a more technical component than previously available, over a period of 3 to 18 months.</a:t>
            </a:r>
          </a:p>
          <a:p>
            <a:pPr algn="just">
              <a:lnSpc>
                <a:spcPts val="3779"/>
              </a:lnSpc>
            </a:pPr>
          </a:p>
          <a:p>
            <a:pPr algn="just">
              <a:lnSpc>
                <a:spcPts val="3779"/>
              </a:lnSpc>
            </a:pPr>
            <a:r>
              <a:rPr lang="en-US" sz="2699">
                <a:solidFill>
                  <a:srgbClr val="000000"/>
                </a:solidFill>
                <a:latin typeface="Sora 2"/>
                <a:ea typeface="Sora 2"/>
                <a:cs typeface="Sora 2"/>
                <a:sym typeface="Sora 2"/>
              </a:rPr>
              <a:t>Services provided by the EPICURE include code activation and scaling, performance analysis and benchmarking, code refactoring and code optimisation.</a:t>
            </a:r>
          </a:p>
          <a:p>
            <a:pPr algn="just">
              <a:lnSpc>
                <a:spcPts val="3779"/>
              </a:lnSpc>
            </a:pPr>
          </a:p>
          <a:p>
            <a:pPr algn="just">
              <a:lnSpc>
                <a:spcPts val="3779"/>
              </a:lnSpc>
            </a:pPr>
            <a:r>
              <a:rPr lang="en-US" sz="2699">
                <a:solidFill>
                  <a:srgbClr val="000000"/>
                </a:solidFill>
                <a:latin typeface="Sora 2"/>
                <a:ea typeface="Sora 2"/>
                <a:cs typeface="Sora 2"/>
                <a:sym typeface="Sora 2"/>
              </a:rPr>
              <a:t>In order to promote the exchange of knowledge, the project will also organize architecture</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specific trainings</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hackathons</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webinars</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and</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workshops</a:t>
            </a:r>
            <a:r>
              <a:rPr lang="en-US" sz="2699">
                <a:solidFill>
                  <a:srgbClr val="000000"/>
                </a:solidFill>
                <a:latin typeface="Sora 2"/>
                <a:ea typeface="Sora 2"/>
                <a:cs typeface="Sora 2"/>
                <a:sym typeface="Sora 2"/>
              </a:rPr>
              <a:t> in several EU countries.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0889" y="4290974"/>
            <a:ext cx="17057427" cy="6099342"/>
          </a:xfrm>
          <a:custGeom>
            <a:avLst/>
            <a:gdLst/>
            <a:ahLst/>
            <a:cxnLst/>
            <a:rect r="r" b="b" t="t" l="l"/>
            <a:pathLst>
              <a:path h="6099342" w="17057427">
                <a:moveTo>
                  <a:pt x="0" y="0"/>
                </a:moveTo>
                <a:lnTo>
                  <a:pt x="17057427" y="0"/>
                </a:lnTo>
                <a:lnTo>
                  <a:pt x="17057427" y="6099341"/>
                </a:lnTo>
                <a:lnTo>
                  <a:pt x="0" y="6099341"/>
                </a:lnTo>
                <a:lnTo>
                  <a:pt x="0" y="0"/>
                </a:lnTo>
                <a:close/>
              </a:path>
            </a:pathLst>
          </a:custGeom>
          <a:blipFill>
            <a:blip r:embed="rId2"/>
            <a:stretch>
              <a:fillRect l="0" t="-57308" r="0" b="0"/>
            </a:stretch>
          </a:blipFill>
        </p:spPr>
      </p:sp>
      <p:sp>
        <p:nvSpPr>
          <p:cNvPr name="TextBox 3" id="3"/>
          <p:cNvSpPr txBox="true"/>
          <p:nvPr/>
        </p:nvSpPr>
        <p:spPr>
          <a:xfrm rot="0">
            <a:off x="1028700" y="5574028"/>
            <a:ext cx="6482059" cy="3684272"/>
          </a:xfrm>
          <a:prstGeom prst="rect">
            <a:avLst/>
          </a:prstGeom>
        </p:spPr>
        <p:txBody>
          <a:bodyPr anchor="t" rtlCol="false" tIns="0" lIns="0" bIns="0" rIns="0">
            <a:spAutoFit/>
          </a:bodyPr>
          <a:lstStyle/>
          <a:p>
            <a:pPr algn="just" marL="906765" indent="-453383" lvl="1">
              <a:lnSpc>
                <a:spcPts val="5879"/>
              </a:lnSpc>
              <a:buAutoNum type="arabicPeriod" startAt="1"/>
            </a:pPr>
            <a:r>
              <a:rPr lang="en-US" sz="4199">
                <a:solidFill>
                  <a:srgbClr val="000000"/>
                </a:solidFill>
                <a:latin typeface="Sora 2"/>
                <a:ea typeface="Sora 2"/>
                <a:cs typeface="Sora 2"/>
                <a:sym typeface="Sora 2"/>
              </a:rPr>
              <a:t>Context</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Mission</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Main Goals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Expected Outcomes</a:t>
            </a:r>
          </a:p>
          <a:p>
            <a:pPr algn="just" marL="906765" indent="-453383" lvl="1">
              <a:lnSpc>
                <a:spcPts val="5879"/>
              </a:lnSpc>
              <a:buAutoNum type="arabicPeriod" startAt="1"/>
            </a:pPr>
            <a:r>
              <a:rPr lang="en-US" sz="4199" u="sng">
                <a:solidFill>
                  <a:srgbClr val="19E6B8"/>
                </a:solidFill>
                <a:latin typeface="Sora 2"/>
                <a:ea typeface="Sora 2"/>
                <a:cs typeface="Sora 2"/>
                <a:sym typeface="Sora 2"/>
              </a:rPr>
              <a:t>Consortium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3630113"/>
            <a:ext cx="18288000" cy="3713861"/>
            <a:chOff x="0" y="0"/>
            <a:chExt cx="4816593" cy="978136"/>
          </a:xfrm>
        </p:grpSpPr>
        <p:sp>
          <p:nvSpPr>
            <p:cNvPr name="Freeform 3" id="3"/>
            <p:cNvSpPr/>
            <p:nvPr/>
          </p:nvSpPr>
          <p:spPr>
            <a:xfrm flipH="false" flipV="false" rot="0">
              <a:off x="0" y="0"/>
              <a:ext cx="4816592" cy="978136"/>
            </a:xfrm>
            <a:custGeom>
              <a:avLst/>
              <a:gdLst/>
              <a:ahLst/>
              <a:cxnLst/>
              <a:rect r="r" b="b" t="t" l="l"/>
              <a:pathLst>
                <a:path h="978136" w="4816592">
                  <a:moveTo>
                    <a:pt x="0" y="0"/>
                  </a:moveTo>
                  <a:lnTo>
                    <a:pt x="4816592" y="0"/>
                  </a:lnTo>
                  <a:lnTo>
                    <a:pt x="4816592" y="978136"/>
                  </a:lnTo>
                  <a:lnTo>
                    <a:pt x="0" y="978136"/>
                  </a:lnTo>
                  <a:close/>
                </a:path>
              </a:pathLst>
            </a:custGeom>
            <a:solidFill>
              <a:srgbClr val="FFFFFF"/>
            </a:solidFill>
            <a:ln cap="sq">
              <a:noFill/>
              <a:prstDash val="solid"/>
              <a:miter/>
            </a:ln>
          </p:spPr>
        </p:sp>
        <p:sp>
          <p:nvSpPr>
            <p:cNvPr name="TextBox 4" id="4"/>
            <p:cNvSpPr txBox="true"/>
            <p:nvPr/>
          </p:nvSpPr>
          <p:spPr>
            <a:xfrm>
              <a:off x="0" y="19050"/>
              <a:ext cx="4816593" cy="959086"/>
            </a:xfrm>
            <a:prstGeom prst="rect">
              <a:avLst/>
            </a:prstGeom>
          </p:spPr>
          <p:txBody>
            <a:bodyPr anchor="ctr" rtlCol="false" tIns="50800" lIns="50800" bIns="50800" rIns="50800"/>
            <a:lstStyle/>
            <a:p>
              <a:pPr algn="ctr" marL="0" indent="0" lvl="0">
                <a:lnSpc>
                  <a:spcPts val="2664"/>
                </a:lnSpc>
                <a:spcBef>
                  <a:spcPct val="0"/>
                </a:spcBef>
              </a:pPr>
            </a:p>
          </p:txBody>
        </p:sp>
      </p:grpSp>
      <p:sp>
        <p:nvSpPr>
          <p:cNvPr name="Freeform 5" id="5"/>
          <p:cNvSpPr/>
          <p:nvPr/>
        </p:nvSpPr>
        <p:spPr>
          <a:xfrm flipH="false" flipV="false" rot="0">
            <a:off x="6433451" y="5848790"/>
            <a:ext cx="17057427" cy="6099342"/>
          </a:xfrm>
          <a:custGeom>
            <a:avLst/>
            <a:gdLst/>
            <a:ahLst/>
            <a:cxnLst/>
            <a:rect r="r" b="b" t="t" l="l"/>
            <a:pathLst>
              <a:path h="6099342" w="17057427">
                <a:moveTo>
                  <a:pt x="0" y="0"/>
                </a:moveTo>
                <a:lnTo>
                  <a:pt x="17057426" y="0"/>
                </a:lnTo>
                <a:lnTo>
                  <a:pt x="17057426" y="6099342"/>
                </a:lnTo>
                <a:lnTo>
                  <a:pt x="0" y="6099342"/>
                </a:lnTo>
                <a:lnTo>
                  <a:pt x="0" y="0"/>
                </a:lnTo>
                <a:close/>
              </a:path>
            </a:pathLst>
          </a:custGeom>
          <a:blipFill>
            <a:blip r:embed="rId2"/>
            <a:stretch>
              <a:fillRect l="0" t="-57308" r="0" b="0"/>
            </a:stretch>
          </a:blipFill>
        </p:spPr>
      </p:sp>
      <p:sp>
        <p:nvSpPr>
          <p:cNvPr name="Freeform 6" id="6"/>
          <p:cNvSpPr/>
          <p:nvPr/>
        </p:nvSpPr>
        <p:spPr>
          <a:xfrm flipH="false" flipV="false" rot="0">
            <a:off x="1842563" y="4020750"/>
            <a:ext cx="925804" cy="592655"/>
          </a:xfrm>
          <a:custGeom>
            <a:avLst/>
            <a:gdLst/>
            <a:ahLst/>
            <a:cxnLst/>
            <a:rect r="r" b="b" t="t" l="l"/>
            <a:pathLst>
              <a:path h="592655" w="925804">
                <a:moveTo>
                  <a:pt x="0" y="0"/>
                </a:moveTo>
                <a:lnTo>
                  <a:pt x="925804" y="0"/>
                </a:lnTo>
                <a:lnTo>
                  <a:pt x="925804" y="592655"/>
                </a:lnTo>
                <a:lnTo>
                  <a:pt x="0" y="592655"/>
                </a:lnTo>
                <a:lnTo>
                  <a:pt x="0" y="0"/>
                </a:lnTo>
                <a:close/>
              </a:path>
            </a:pathLst>
          </a:custGeom>
          <a:blipFill>
            <a:blip r:embed="rId3"/>
            <a:stretch>
              <a:fillRect l="0" t="0" r="0" b="0"/>
            </a:stretch>
          </a:blipFill>
        </p:spPr>
      </p:sp>
      <p:sp>
        <p:nvSpPr>
          <p:cNvPr name="Freeform 7" id="7"/>
          <p:cNvSpPr/>
          <p:nvPr/>
        </p:nvSpPr>
        <p:spPr>
          <a:xfrm flipH="false" flipV="false" rot="0">
            <a:off x="3323166" y="4020750"/>
            <a:ext cx="2208652" cy="592655"/>
          </a:xfrm>
          <a:custGeom>
            <a:avLst/>
            <a:gdLst/>
            <a:ahLst/>
            <a:cxnLst/>
            <a:rect r="r" b="b" t="t" l="l"/>
            <a:pathLst>
              <a:path h="592655" w="2208652">
                <a:moveTo>
                  <a:pt x="0" y="0"/>
                </a:moveTo>
                <a:lnTo>
                  <a:pt x="2208652" y="0"/>
                </a:lnTo>
                <a:lnTo>
                  <a:pt x="2208652" y="592655"/>
                </a:lnTo>
                <a:lnTo>
                  <a:pt x="0" y="592655"/>
                </a:lnTo>
                <a:lnTo>
                  <a:pt x="0" y="0"/>
                </a:lnTo>
                <a:close/>
              </a:path>
            </a:pathLst>
          </a:custGeom>
          <a:blipFill>
            <a:blip r:embed="rId4"/>
            <a:stretch>
              <a:fillRect l="0" t="0" r="0" b="0"/>
            </a:stretch>
          </a:blipFill>
        </p:spPr>
      </p:sp>
      <p:sp>
        <p:nvSpPr>
          <p:cNvPr name="Freeform 8" id="8"/>
          <p:cNvSpPr/>
          <p:nvPr/>
        </p:nvSpPr>
        <p:spPr>
          <a:xfrm flipH="false" flipV="false" rot="0">
            <a:off x="5864110" y="4020750"/>
            <a:ext cx="2175192" cy="592655"/>
          </a:xfrm>
          <a:custGeom>
            <a:avLst/>
            <a:gdLst/>
            <a:ahLst/>
            <a:cxnLst/>
            <a:rect r="r" b="b" t="t" l="l"/>
            <a:pathLst>
              <a:path h="592655" w="2175192">
                <a:moveTo>
                  <a:pt x="0" y="0"/>
                </a:moveTo>
                <a:lnTo>
                  <a:pt x="2175192" y="0"/>
                </a:lnTo>
                <a:lnTo>
                  <a:pt x="2175192" y="592655"/>
                </a:lnTo>
                <a:lnTo>
                  <a:pt x="0" y="592655"/>
                </a:lnTo>
                <a:lnTo>
                  <a:pt x="0" y="0"/>
                </a:lnTo>
                <a:close/>
              </a:path>
            </a:pathLst>
          </a:custGeom>
          <a:blipFill>
            <a:blip r:embed="rId5"/>
            <a:stretch>
              <a:fillRect l="0" t="0" r="0" b="0"/>
            </a:stretch>
          </a:blipFill>
        </p:spPr>
      </p:sp>
      <p:sp>
        <p:nvSpPr>
          <p:cNvPr name="Freeform 9" id="9"/>
          <p:cNvSpPr/>
          <p:nvPr/>
        </p:nvSpPr>
        <p:spPr>
          <a:xfrm flipH="false" flipV="false" rot="0">
            <a:off x="8371595" y="4042264"/>
            <a:ext cx="2042339" cy="549628"/>
          </a:xfrm>
          <a:custGeom>
            <a:avLst/>
            <a:gdLst/>
            <a:ahLst/>
            <a:cxnLst/>
            <a:rect r="r" b="b" t="t" l="l"/>
            <a:pathLst>
              <a:path h="549628" w="2042339">
                <a:moveTo>
                  <a:pt x="0" y="0"/>
                </a:moveTo>
                <a:lnTo>
                  <a:pt x="2042339" y="0"/>
                </a:lnTo>
                <a:lnTo>
                  <a:pt x="2042339" y="549627"/>
                </a:lnTo>
                <a:lnTo>
                  <a:pt x="0" y="549627"/>
                </a:lnTo>
                <a:lnTo>
                  <a:pt x="0" y="0"/>
                </a:lnTo>
                <a:close/>
              </a:path>
            </a:pathLst>
          </a:custGeom>
          <a:blipFill>
            <a:blip r:embed="rId6"/>
            <a:stretch>
              <a:fillRect l="0" t="0" r="0" b="0"/>
            </a:stretch>
          </a:blipFill>
        </p:spPr>
      </p:sp>
      <p:sp>
        <p:nvSpPr>
          <p:cNvPr name="Freeform 10" id="10"/>
          <p:cNvSpPr/>
          <p:nvPr/>
        </p:nvSpPr>
        <p:spPr>
          <a:xfrm flipH="false" flipV="false" rot="0">
            <a:off x="10747309" y="4078162"/>
            <a:ext cx="1801814" cy="343537"/>
          </a:xfrm>
          <a:custGeom>
            <a:avLst/>
            <a:gdLst/>
            <a:ahLst/>
            <a:cxnLst/>
            <a:rect r="r" b="b" t="t" l="l"/>
            <a:pathLst>
              <a:path h="343537" w="1801814">
                <a:moveTo>
                  <a:pt x="0" y="0"/>
                </a:moveTo>
                <a:lnTo>
                  <a:pt x="1801814" y="0"/>
                </a:lnTo>
                <a:lnTo>
                  <a:pt x="1801814" y="343537"/>
                </a:lnTo>
                <a:lnTo>
                  <a:pt x="0" y="343537"/>
                </a:lnTo>
                <a:lnTo>
                  <a:pt x="0" y="0"/>
                </a:lnTo>
                <a:close/>
              </a:path>
            </a:pathLst>
          </a:custGeom>
          <a:blipFill>
            <a:blip r:embed="rId7"/>
            <a:stretch>
              <a:fillRect l="0" t="0" r="0" b="0"/>
            </a:stretch>
          </a:blipFill>
        </p:spPr>
      </p:sp>
      <p:sp>
        <p:nvSpPr>
          <p:cNvPr name="Freeform 11" id="11"/>
          <p:cNvSpPr/>
          <p:nvPr/>
        </p:nvSpPr>
        <p:spPr>
          <a:xfrm flipH="false" flipV="false" rot="0">
            <a:off x="12882498" y="3886456"/>
            <a:ext cx="1615441" cy="726948"/>
          </a:xfrm>
          <a:custGeom>
            <a:avLst/>
            <a:gdLst/>
            <a:ahLst/>
            <a:cxnLst/>
            <a:rect r="r" b="b" t="t" l="l"/>
            <a:pathLst>
              <a:path h="726948" w="1615441">
                <a:moveTo>
                  <a:pt x="0" y="0"/>
                </a:moveTo>
                <a:lnTo>
                  <a:pt x="1615441" y="0"/>
                </a:lnTo>
                <a:lnTo>
                  <a:pt x="1615441" y="726949"/>
                </a:lnTo>
                <a:lnTo>
                  <a:pt x="0" y="726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4831314" y="4015883"/>
            <a:ext cx="1614123" cy="468096"/>
          </a:xfrm>
          <a:custGeom>
            <a:avLst/>
            <a:gdLst/>
            <a:ahLst/>
            <a:cxnLst/>
            <a:rect r="r" b="b" t="t" l="l"/>
            <a:pathLst>
              <a:path h="468096" w="1614123">
                <a:moveTo>
                  <a:pt x="0" y="0"/>
                </a:moveTo>
                <a:lnTo>
                  <a:pt x="1614123" y="0"/>
                </a:lnTo>
                <a:lnTo>
                  <a:pt x="1614123" y="468096"/>
                </a:lnTo>
                <a:lnTo>
                  <a:pt x="0" y="468096"/>
                </a:lnTo>
                <a:lnTo>
                  <a:pt x="0" y="0"/>
                </a:lnTo>
                <a:close/>
              </a:path>
            </a:pathLst>
          </a:custGeom>
          <a:blipFill>
            <a:blip r:embed="rId10"/>
            <a:stretch>
              <a:fillRect l="0" t="0" r="0" b="0"/>
            </a:stretch>
          </a:blipFill>
        </p:spPr>
      </p:sp>
      <p:sp>
        <p:nvSpPr>
          <p:cNvPr name="Freeform 13" id="13"/>
          <p:cNvSpPr/>
          <p:nvPr/>
        </p:nvSpPr>
        <p:spPr>
          <a:xfrm flipH="false" flipV="false" rot="0">
            <a:off x="3282797" y="5107855"/>
            <a:ext cx="1819364" cy="609487"/>
          </a:xfrm>
          <a:custGeom>
            <a:avLst/>
            <a:gdLst/>
            <a:ahLst/>
            <a:cxnLst/>
            <a:rect r="r" b="b" t="t" l="l"/>
            <a:pathLst>
              <a:path h="609487" w="1819364">
                <a:moveTo>
                  <a:pt x="0" y="0"/>
                </a:moveTo>
                <a:lnTo>
                  <a:pt x="1819364" y="0"/>
                </a:lnTo>
                <a:lnTo>
                  <a:pt x="1819364" y="609487"/>
                </a:lnTo>
                <a:lnTo>
                  <a:pt x="0" y="609487"/>
                </a:lnTo>
                <a:lnTo>
                  <a:pt x="0" y="0"/>
                </a:lnTo>
                <a:close/>
              </a:path>
            </a:pathLst>
          </a:custGeom>
          <a:blipFill>
            <a:blip r:embed="rId11"/>
            <a:stretch>
              <a:fillRect l="0" t="0" r="0" b="0"/>
            </a:stretch>
          </a:blipFill>
        </p:spPr>
      </p:sp>
      <p:sp>
        <p:nvSpPr>
          <p:cNvPr name="Freeform 14" id="14"/>
          <p:cNvSpPr/>
          <p:nvPr/>
        </p:nvSpPr>
        <p:spPr>
          <a:xfrm flipH="false" flipV="false" rot="0">
            <a:off x="6064186" y="5004751"/>
            <a:ext cx="738529" cy="738529"/>
          </a:xfrm>
          <a:custGeom>
            <a:avLst/>
            <a:gdLst/>
            <a:ahLst/>
            <a:cxnLst/>
            <a:rect r="r" b="b" t="t" l="l"/>
            <a:pathLst>
              <a:path h="738529" w="738529">
                <a:moveTo>
                  <a:pt x="0" y="0"/>
                </a:moveTo>
                <a:lnTo>
                  <a:pt x="738530" y="0"/>
                </a:lnTo>
                <a:lnTo>
                  <a:pt x="738530" y="738529"/>
                </a:lnTo>
                <a:lnTo>
                  <a:pt x="0" y="738529"/>
                </a:lnTo>
                <a:lnTo>
                  <a:pt x="0" y="0"/>
                </a:lnTo>
                <a:close/>
              </a:path>
            </a:pathLst>
          </a:custGeom>
          <a:blipFill>
            <a:blip r:embed="rId12"/>
            <a:stretch>
              <a:fillRect l="0" t="0" r="0" b="0"/>
            </a:stretch>
          </a:blipFill>
        </p:spPr>
      </p:sp>
      <p:sp>
        <p:nvSpPr>
          <p:cNvPr name="Freeform 15" id="15"/>
          <p:cNvSpPr/>
          <p:nvPr/>
        </p:nvSpPr>
        <p:spPr>
          <a:xfrm flipH="false" flipV="false" rot="0">
            <a:off x="7726683" y="5061640"/>
            <a:ext cx="1443310" cy="681640"/>
          </a:xfrm>
          <a:custGeom>
            <a:avLst/>
            <a:gdLst/>
            <a:ahLst/>
            <a:cxnLst/>
            <a:rect r="r" b="b" t="t" l="l"/>
            <a:pathLst>
              <a:path h="681640" w="1443310">
                <a:moveTo>
                  <a:pt x="0" y="0"/>
                </a:moveTo>
                <a:lnTo>
                  <a:pt x="1443310" y="0"/>
                </a:lnTo>
                <a:lnTo>
                  <a:pt x="1443310" y="681640"/>
                </a:lnTo>
                <a:lnTo>
                  <a:pt x="0" y="681640"/>
                </a:lnTo>
                <a:lnTo>
                  <a:pt x="0" y="0"/>
                </a:lnTo>
                <a:close/>
              </a:path>
            </a:pathLst>
          </a:custGeom>
          <a:blipFill>
            <a:blip r:embed="rId13"/>
            <a:stretch>
              <a:fillRect l="0" t="-21117" r="0" b="-20043"/>
            </a:stretch>
          </a:blipFill>
        </p:spPr>
      </p:sp>
      <p:sp>
        <p:nvSpPr>
          <p:cNvPr name="Freeform 16" id="16"/>
          <p:cNvSpPr/>
          <p:nvPr/>
        </p:nvSpPr>
        <p:spPr>
          <a:xfrm flipH="false" flipV="false" rot="0">
            <a:off x="10093918" y="5144941"/>
            <a:ext cx="1842786" cy="598340"/>
          </a:xfrm>
          <a:custGeom>
            <a:avLst/>
            <a:gdLst/>
            <a:ahLst/>
            <a:cxnLst/>
            <a:rect r="r" b="b" t="t" l="l"/>
            <a:pathLst>
              <a:path h="598340" w="1842786">
                <a:moveTo>
                  <a:pt x="0" y="0"/>
                </a:moveTo>
                <a:lnTo>
                  <a:pt x="1842785" y="0"/>
                </a:lnTo>
                <a:lnTo>
                  <a:pt x="1842785" y="598339"/>
                </a:lnTo>
                <a:lnTo>
                  <a:pt x="0" y="598339"/>
                </a:lnTo>
                <a:lnTo>
                  <a:pt x="0" y="0"/>
                </a:lnTo>
                <a:close/>
              </a:path>
            </a:pathLst>
          </a:custGeom>
          <a:blipFill>
            <a:blip r:embed="rId14"/>
            <a:stretch>
              <a:fillRect l="0" t="0" r="0" b="0"/>
            </a:stretch>
          </a:blipFill>
        </p:spPr>
      </p:sp>
      <p:sp>
        <p:nvSpPr>
          <p:cNvPr name="Freeform 17" id="17"/>
          <p:cNvSpPr/>
          <p:nvPr/>
        </p:nvSpPr>
        <p:spPr>
          <a:xfrm flipH="false" flipV="false" rot="0">
            <a:off x="12660603" y="5089205"/>
            <a:ext cx="1808745" cy="521521"/>
          </a:xfrm>
          <a:custGeom>
            <a:avLst/>
            <a:gdLst/>
            <a:ahLst/>
            <a:cxnLst/>
            <a:rect r="r" b="b" t="t" l="l"/>
            <a:pathLst>
              <a:path h="521521" w="1808745">
                <a:moveTo>
                  <a:pt x="0" y="0"/>
                </a:moveTo>
                <a:lnTo>
                  <a:pt x="1808745" y="0"/>
                </a:lnTo>
                <a:lnTo>
                  <a:pt x="1808745" y="521521"/>
                </a:lnTo>
                <a:lnTo>
                  <a:pt x="0" y="521521"/>
                </a:lnTo>
                <a:lnTo>
                  <a:pt x="0" y="0"/>
                </a:lnTo>
                <a:close/>
              </a:path>
            </a:pathLst>
          </a:custGeom>
          <a:blipFill>
            <a:blip r:embed="rId15"/>
            <a:stretch>
              <a:fillRect l="0" t="0" r="0" b="0"/>
            </a:stretch>
          </a:blipFill>
        </p:spPr>
      </p:sp>
      <p:sp>
        <p:nvSpPr>
          <p:cNvPr name="Freeform 18" id="18"/>
          <p:cNvSpPr/>
          <p:nvPr/>
        </p:nvSpPr>
        <p:spPr>
          <a:xfrm flipH="false" flipV="false" rot="0">
            <a:off x="15193248" y="5166519"/>
            <a:ext cx="1735182" cy="492161"/>
          </a:xfrm>
          <a:custGeom>
            <a:avLst/>
            <a:gdLst/>
            <a:ahLst/>
            <a:cxnLst/>
            <a:rect r="r" b="b" t="t" l="l"/>
            <a:pathLst>
              <a:path h="492161" w="1735182">
                <a:moveTo>
                  <a:pt x="0" y="0"/>
                </a:moveTo>
                <a:lnTo>
                  <a:pt x="1735182" y="0"/>
                </a:lnTo>
                <a:lnTo>
                  <a:pt x="1735182" y="492160"/>
                </a:lnTo>
                <a:lnTo>
                  <a:pt x="0" y="49216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0">
            <a:off x="7057703" y="6520020"/>
            <a:ext cx="2187328" cy="648097"/>
          </a:xfrm>
          <a:custGeom>
            <a:avLst/>
            <a:gdLst/>
            <a:ahLst/>
            <a:cxnLst/>
            <a:rect r="r" b="b" t="t" l="l"/>
            <a:pathLst>
              <a:path h="648097" w="2187328">
                <a:moveTo>
                  <a:pt x="0" y="0"/>
                </a:moveTo>
                <a:lnTo>
                  <a:pt x="2187328" y="0"/>
                </a:lnTo>
                <a:lnTo>
                  <a:pt x="2187328" y="648097"/>
                </a:lnTo>
                <a:lnTo>
                  <a:pt x="0" y="648097"/>
                </a:lnTo>
                <a:lnTo>
                  <a:pt x="0" y="0"/>
                </a:lnTo>
                <a:close/>
              </a:path>
            </a:pathLst>
          </a:custGeom>
          <a:blipFill>
            <a:blip r:embed="rId18"/>
            <a:stretch>
              <a:fillRect l="0" t="0" r="0" b="0"/>
            </a:stretch>
          </a:blipFill>
        </p:spPr>
      </p:sp>
      <p:sp>
        <p:nvSpPr>
          <p:cNvPr name="Freeform 20" id="20"/>
          <p:cNvSpPr/>
          <p:nvPr/>
        </p:nvSpPr>
        <p:spPr>
          <a:xfrm flipH="false" flipV="false" rot="0">
            <a:off x="1359570" y="4947961"/>
            <a:ext cx="1201106" cy="900830"/>
          </a:xfrm>
          <a:custGeom>
            <a:avLst/>
            <a:gdLst/>
            <a:ahLst/>
            <a:cxnLst/>
            <a:rect r="r" b="b" t="t" l="l"/>
            <a:pathLst>
              <a:path h="900830" w="1201106">
                <a:moveTo>
                  <a:pt x="0" y="0"/>
                </a:moveTo>
                <a:lnTo>
                  <a:pt x="1201106" y="0"/>
                </a:lnTo>
                <a:lnTo>
                  <a:pt x="1201106" y="900829"/>
                </a:lnTo>
                <a:lnTo>
                  <a:pt x="0" y="900829"/>
                </a:lnTo>
                <a:lnTo>
                  <a:pt x="0" y="0"/>
                </a:lnTo>
                <a:close/>
              </a:path>
            </a:pathLst>
          </a:custGeom>
          <a:blipFill>
            <a:blip r:embed="rId19"/>
            <a:stretch>
              <a:fillRect l="0" t="0" r="0" b="0"/>
            </a:stretch>
          </a:blipFill>
        </p:spPr>
      </p:sp>
      <p:sp>
        <p:nvSpPr>
          <p:cNvPr name="Freeform 21" id="21"/>
          <p:cNvSpPr/>
          <p:nvPr/>
        </p:nvSpPr>
        <p:spPr>
          <a:xfrm flipH="false" flipV="false" rot="0">
            <a:off x="10193706" y="6381455"/>
            <a:ext cx="1036591" cy="786662"/>
          </a:xfrm>
          <a:custGeom>
            <a:avLst/>
            <a:gdLst/>
            <a:ahLst/>
            <a:cxnLst/>
            <a:rect r="r" b="b" t="t" l="l"/>
            <a:pathLst>
              <a:path h="786662" w="1036591">
                <a:moveTo>
                  <a:pt x="0" y="0"/>
                </a:moveTo>
                <a:lnTo>
                  <a:pt x="1036591" y="0"/>
                </a:lnTo>
                <a:lnTo>
                  <a:pt x="1036591" y="786662"/>
                </a:lnTo>
                <a:lnTo>
                  <a:pt x="0" y="786662"/>
                </a:lnTo>
                <a:lnTo>
                  <a:pt x="0" y="0"/>
                </a:lnTo>
                <a:close/>
              </a:path>
            </a:pathLst>
          </a:custGeom>
          <a:blipFill>
            <a:blip r:embed="rId20"/>
            <a:stretch>
              <a:fillRect l="0" t="0" r="0" b="0"/>
            </a:stretch>
          </a:blipFill>
        </p:spPr>
      </p:sp>
      <p:sp>
        <p:nvSpPr>
          <p:cNvPr name="TextBox 22" id="22"/>
          <p:cNvSpPr txBox="true"/>
          <p:nvPr/>
        </p:nvSpPr>
        <p:spPr>
          <a:xfrm rot="0">
            <a:off x="1028700" y="895350"/>
            <a:ext cx="6029003" cy="1234958"/>
          </a:xfrm>
          <a:prstGeom prst="rect">
            <a:avLst/>
          </a:prstGeom>
        </p:spPr>
        <p:txBody>
          <a:bodyPr anchor="t" rtlCol="false" tIns="0" lIns="0" bIns="0" rIns="0">
            <a:spAutoFit/>
          </a:bodyPr>
          <a:lstStyle/>
          <a:p>
            <a:pPr algn="l">
              <a:lnSpc>
                <a:spcPts val="10156"/>
              </a:lnSpc>
            </a:pPr>
            <a:r>
              <a:rPr lang="en-US" sz="7254" b="true">
                <a:solidFill>
                  <a:srgbClr val="000000"/>
                </a:solidFill>
                <a:latin typeface="Sora 2 Bold"/>
                <a:ea typeface="Sora 2 Bold"/>
                <a:cs typeface="Sora 2 Bold"/>
                <a:sym typeface="Sora 2 Bold"/>
              </a:rPr>
              <a:t>Consortium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1935" y="1463040"/>
            <a:ext cx="17173269" cy="11000254"/>
          </a:xfrm>
          <a:custGeom>
            <a:avLst/>
            <a:gdLst/>
            <a:ahLst/>
            <a:cxnLst/>
            <a:rect r="r" b="b" t="t" l="l"/>
            <a:pathLst>
              <a:path h="11000254" w="17173269">
                <a:moveTo>
                  <a:pt x="0" y="0"/>
                </a:moveTo>
                <a:lnTo>
                  <a:pt x="17173270" y="0"/>
                </a:lnTo>
                <a:lnTo>
                  <a:pt x="17173270" y="11000254"/>
                </a:lnTo>
                <a:lnTo>
                  <a:pt x="0" y="110002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68579" y="-3849149"/>
            <a:ext cx="15606603" cy="15606603"/>
          </a:xfrm>
          <a:custGeom>
            <a:avLst/>
            <a:gdLst/>
            <a:ahLst/>
            <a:cxnLst/>
            <a:rect r="r" b="b" t="t" l="l"/>
            <a:pathLst>
              <a:path h="15606603" w="15606603">
                <a:moveTo>
                  <a:pt x="0" y="0"/>
                </a:moveTo>
                <a:lnTo>
                  <a:pt x="15606603" y="0"/>
                </a:lnTo>
                <a:lnTo>
                  <a:pt x="15606603" y="15606603"/>
                </a:lnTo>
                <a:lnTo>
                  <a:pt x="0" y="156066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091289" y="9193229"/>
            <a:ext cx="2321025" cy="696308"/>
          </a:xfrm>
          <a:custGeom>
            <a:avLst/>
            <a:gdLst/>
            <a:ahLst/>
            <a:cxnLst/>
            <a:rect r="r" b="b" t="t" l="l"/>
            <a:pathLst>
              <a:path h="696308" w="2321025">
                <a:moveTo>
                  <a:pt x="0" y="0"/>
                </a:moveTo>
                <a:lnTo>
                  <a:pt x="2321025" y="0"/>
                </a:lnTo>
                <a:lnTo>
                  <a:pt x="2321025" y="696308"/>
                </a:lnTo>
                <a:lnTo>
                  <a:pt x="0" y="696308"/>
                </a:lnTo>
                <a:lnTo>
                  <a:pt x="0" y="0"/>
                </a:lnTo>
                <a:close/>
              </a:path>
            </a:pathLst>
          </a:custGeom>
          <a:blipFill>
            <a:blip r:embed="rId6"/>
            <a:stretch>
              <a:fillRect l="0" t="0" r="0" b="0"/>
            </a:stretch>
          </a:blipFill>
        </p:spPr>
      </p:sp>
      <p:sp>
        <p:nvSpPr>
          <p:cNvPr name="Freeform 5" id="5"/>
          <p:cNvSpPr/>
          <p:nvPr/>
        </p:nvSpPr>
        <p:spPr>
          <a:xfrm flipH="false" flipV="false" rot="0">
            <a:off x="517019" y="9185745"/>
            <a:ext cx="3546043" cy="744669"/>
          </a:xfrm>
          <a:custGeom>
            <a:avLst/>
            <a:gdLst/>
            <a:ahLst/>
            <a:cxnLst/>
            <a:rect r="r" b="b" t="t" l="l"/>
            <a:pathLst>
              <a:path h="744669" w="3546043">
                <a:moveTo>
                  <a:pt x="0" y="0"/>
                </a:moveTo>
                <a:lnTo>
                  <a:pt x="3546043" y="0"/>
                </a:lnTo>
                <a:lnTo>
                  <a:pt x="3546043" y="744669"/>
                </a:lnTo>
                <a:lnTo>
                  <a:pt x="0" y="744669"/>
                </a:lnTo>
                <a:lnTo>
                  <a:pt x="0" y="0"/>
                </a:lnTo>
                <a:close/>
              </a:path>
            </a:pathLst>
          </a:custGeom>
          <a:blipFill>
            <a:blip r:embed="rId7"/>
            <a:stretch>
              <a:fillRect l="0" t="0" r="0" b="0"/>
            </a:stretch>
          </a:blipFill>
        </p:spPr>
      </p:sp>
      <p:grpSp>
        <p:nvGrpSpPr>
          <p:cNvPr name="Group 6" id="6"/>
          <p:cNvGrpSpPr/>
          <p:nvPr/>
        </p:nvGrpSpPr>
        <p:grpSpPr>
          <a:xfrm rot="0">
            <a:off x="6788897" y="9163050"/>
            <a:ext cx="10968124" cy="756666"/>
            <a:chOff x="0" y="0"/>
            <a:chExt cx="2888724" cy="199287"/>
          </a:xfrm>
        </p:grpSpPr>
        <p:sp>
          <p:nvSpPr>
            <p:cNvPr name="Freeform 7" id="7"/>
            <p:cNvSpPr/>
            <p:nvPr/>
          </p:nvSpPr>
          <p:spPr>
            <a:xfrm flipH="false" flipV="false" rot="0">
              <a:off x="0" y="0"/>
              <a:ext cx="2888724" cy="199287"/>
            </a:xfrm>
            <a:custGeom>
              <a:avLst/>
              <a:gdLst/>
              <a:ahLst/>
              <a:cxnLst/>
              <a:rect r="r" b="b" t="t" l="l"/>
              <a:pathLst>
                <a:path h="199287" w="2888724">
                  <a:moveTo>
                    <a:pt x="0" y="0"/>
                  </a:moveTo>
                  <a:lnTo>
                    <a:pt x="2888724" y="0"/>
                  </a:lnTo>
                  <a:lnTo>
                    <a:pt x="2888724" y="199287"/>
                  </a:lnTo>
                  <a:lnTo>
                    <a:pt x="0" y="199287"/>
                  </a:lnTo>
                  <a:close/>
                </a:path>
              </a:pathLst>
            </a:custGeom>
            <a:solidFill>
              <a:srgbClr val="000000">
                <a:alpha val="0"/>
              </a:srgbClr>
            </a:solidFill>
          </p:spPr>
        </p:sp>
        <p:sp>
          <p:nvSpPr>
            <p:cNvPr name="TextBox 8" id="8"/>
            <p:cNvSpPr txBox="true"/>
            <p:nvPr/>
          </p:nvSpPr>
          <p:spPr>
            <a:xfrm>
              <a:off x="0" y="-19050"/>
              <a:ext cx="2888724" cy="218337"/>
            </a:xfrm>
            <a:prstGeom prst="rect">
              <a:avLst/>
            </a:prstGeom>
          </p:spPr>
          <p:txBody>
            <a:bodyPr anchor="ctr" rtlCol="false" tIns="50800" lIns="50800" bIns="50800" rIns="50800"/>
            <a:lstStyle/>
            <a:p>
              <a:pPr algn="l">
                <a:lnSpc>
                  <a:spcPts val="1679"/>
                </a:lnSpc>
              </a:pPr>
              <a:r>
                <a:rPr lang="en-US" sz="1200">
                  <a:solidFill>
                    <a:srgbClr val="000000"/>
                  </a:solidFill>
                  <a:latin typeface="Sora 2"/>
                  <a:ea typeface="Sora 2"/>
                  <a:cs typeface="Sora 2"/>
                  <a:sym typeface="Sora 2"/>
                </a:rPr>
                <a:t>This project has received funding from the European High Performance Computing Joint Undertaking under grant agreementNo.101139786.</a:t>
              </a:r>
            </a:p>
            <a:p>
              <a:pPr algn="l">
                <a:lnSpc>
                  <a:spcPts val="1679"/>
                </a:lnSpc>
              </a:pPr>
              <a:r>
                <a:rPr lang="en-US" sz="1200">
                  <a:solidFill>
                    <a:srgbClr val="000000"/>
                  </a:solidFill>
                  <a:latin typeface="Sora 2"/>
                  <a:ea typeface="Sora 2"/>
                  <a:cs typeface="Sora 2"/>
                  <a:sym typeface="Sora 2"/>
                </a:rPr>
                <a:t>Views and opinions expressed are, however, those of the author(s) only and do not necessarily reflect those of the European Union orEuroHPC Joint Undertaking. Neither the European Union nor the granting authority can be held responsible for them.</a:t>
              </a:r>
            </a:p>
          </p:txBody>
        </p:sp>
      </p:grpSp>
      <p:sp>
        <p:nvSpPr>
          <p:cNvPr name="Freeform 9" id="9"/>
          <p:cNvSpPr/>
          <p:nvPr/>
        </p:nvSpPr>
        <p:spPr>
          <a:xfrm flipH="false" flipV="false" rot="0">
            <a:off x="383017" y="139091"/>
            <a:ext cx="6619746" cy="2647898"/>
          </a:xfrm>
          <a:custGeom>
            <a:avLst/>
            <a:gdLst/>
            <a:ahLst/>
            <a:cxnLst/>
            <a:rect r="r" b="b" t="t" l="l"/>
            <a:pathLst>
              <a:path h="2647898" w="6619746">
                <a:moveTo>
                  <a:pt x="0" y="0"/>
                </a:moveTo>
                <a:lnTo>
                  <a:pt x="6619746" y="0"/>
                </a:lnTo>
                <a:lnTo>
                  <a:pt x="6619746" y="2647898"/>
                </a:lnTo>
                <a:lnTo>
                  <a:pt x="0" y="2647898"/>
                </a:lnTo>
                <a:lnTo>
                  <a:pt x="0" y="0"/>
                </a:lnTo>
                <a:close/>
              </a:path>
            </a:pathLst>
          </a:custGeom>
          <a:blipFill>
            <a:blip r:embed="rId8"/>
            <a:stretch>
              <a:fillRect l="0" t="0" r="0" b="0"/>
            </a:stretch>
          </a:blipFill>
        </p:spPr>
      </p:sp>
      <p:sp>
        <p:nvSpPr>
          <p:cNvPr name="Freeform 10" id="10"/>
          <p:cNvSpPr/>
          <p:nvPr/>
        </p:nvSpPr>
        <p:spPr>
          <a:xfrm flipH="false" flipV="false" rot="0">
            <a:off x="1285476" y="5841315"/>
            <a:ext cx="1121852" cy="1121852"/>
          </a:xfrm>
          <a:custGeom>
            <a:avLst/>
            <a:gdLst/>
            <a:ahLst/>
            <a:cxnLst/>
            <a:rect r="r" b="b" t="t" l="l"/>
            <a:pathLst>
              <a:path h="1121852" w="1121852">
                <a:moveTo>
                  <a:pt x="0" y="0"/>
                </a:moveTo>
                <a:lnTo>
                  <a:pt x="1121852" y="0"/>
                </a:lnTo>
                <a:lnTo>
                  <a:pt x="1121852" y="1121852"/>
                </a:lnTo>
                <a:lnTo>
                  <a:pt x="0" y="11218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11821701" y="3032374"/>
            <a:ext cx="3422324" cy="791167"/>
            <a:chOff x="0" y="0"/>
            <a:chExt cx="901353" cy="208373"/>
          </a:xfrm>
        </p:grpSpPr>
        <p:sp>
          <p:nvSpPr>
            <p:cNvPr name="Freeform 12" id="12"/>
            <p:cNvSpPr/>
            <p:nvPr/>
          </p:nvSpPr>
          <p:spPr>
            <a:xfrm flipH="false" flipV="false" rot="0">
              <a:off x="0" y="0"/>
              <a:ext cx="901353" cy="208373"/>
            </a:xfrm>
            <a:custGeom>
              <a:avLst/>
              <a:gdLst/>
              <a:ahLst/>
              <a:cxnLst/>
              <a:rect r="r" b="b" t="t" l="l"/>
              <a:pathLst>
                <a:path h="208373" w="901353">
                  <a:moveTo>
                    <a:pt x="0" y="0"/>
                  </a:moveTo>
                  <a:lnTo>
                    <a:pt x="901353" y="0"/>
                  </a:lnTo>
                  <a:lnTo>
                    <a:pt x="901353" y="208373"/>
                  </a:lnTo>
                  <a:lnTo>
                    <a:pt x="0" y="208373"/>
                  </a:lnTo>
                  <a:close/>
                </a:path>
              </a:pathLst>
            </a:custGeom>
            <a:solidFill>
              <a:srgbClr val="19E6B5"/>
            </a:solidFill>
          </p:spPr>
        </p:sp>
        <p:sp>
          <p:nvSpPr>
            <p:cNvPr name="TextBox 13" id="13"/>
            <p:cNvSpPr txBox="true"/>
            <p:nvPr/>
          </p:nvSpPr>
          <p:spPr>
            <a:xfrm>
              <a:off x="0" y="-47625"/>
              <a:ext cx="901353" cy="255998"/>
            </a:xfrm>
            <a:prstGeom prst="rect">
              <a:avLst/>
            </a:prstGeom>
          </p:spPr>
          <p:txBody>
            <a:bodyPr anchor="ctr" rtlCol="false" tIns="50800" lIns="50800" bIns="50800" rIns="50800"/>
            <a:lstStyle/>
            <a:p>
              <a:pPr algn="ctr">
                <a:lnSpc>
                  <a:spcPts val="3219"/>
                </a:lnSpc>
              </a:pPr>
            </a:p>
          </p:txBody>
        </p:sp>
      </p:grpSp>
      <p:sp>
        <p:nvSpPr>
          <p:cNvPr name="Freeform 14" id="14"/>
          <p:cNvSpPr/>
          <p:nvPr/>
        </p:nvSpPr>
        <p:spPr>
          <a:xfrm flipH="false" flipV="false" rot="0">
            <a:off x="11821701" y="4109873"/>
            <a:ext cx="3422324" cy="3422324"/>
          </a:xfrm>
          <a:custGeom>
            <a:avLst/>
            <a:gdLst/>
            <a:ahLst/>
            <a:cxnLst/>
            <a:rect r="r" b="b" t="t" l="l"/>
            <a:pathLst>
              <a:path h="3422324" w="3422324">
                <a:moveTo>
                  <a:pt x="0" y="0"/>
                </a:moveTo>
                <a:lnTo>
                  <a:pt x="3422325" y="0"/>
                </a:lnTo>
                <a:lnTo>
                  <a:pt x="3422325" y="3422325"/>
                </a:lnTo>
                <a:lnTo>
                  <a:pt x="0" y="3422325"/>
                </a:lnTo>
                <a:lnTo>
                  <a:pt x="0" y="0"/>
                </a:lnTo>
                <a:close/>
              </a:path>
            </a:pathLst>
          </a:custGeom>
          <a:blipFill>
            <a:blip r:embed="rId11"/>
            <a:stretch>
              <a:fillRect l="0" t="0" r="0" b="0"/>
            </a:stretch>
          </a:blipFill>
        </p:spPr>
      </p:sp>
      <p:sp>
        <p:nvSpPr>
          <p:cNvPr name="TextBox 15" id="15"/>
          <p:cNvSpPr txBox="true"/>
          <p:nvPr/>
        </p:nvSpPr>
        <p:spPr>
          <a:xfrm rot="0">
            <a:off x="1285476" y="3992252"/>
            <a:ext cx="6774602" cy="1174750"/>
          </a:xfrm>
          <a:prstGeom prst="rect">
            <a:avLst/>
          </a:prstGeom>
        </p:spPr>
        <p:txBody>
          <a:bodyPr anchor="t" rtlCol="false" tIns="0" lIns="0" bIns="0" rIns="0">
            <a:spAutoFit/>
          </a:bodyPr>
          <a:lstStyle/>
          <a:p>
            <a:pPr algn="l">
              <a:lnSpc>
                <a:spcPts val="9200"/>
              </a:lnSpc>
            </a:pPr>
            <a:r>
              <a:rPr lang="en-US" sz="8000" b="true">
                <a:solidFill>
                  <a:srgbClr val="19E6B8"/>
                </a:solidFill>
                <a:latin typeface="Sora 1 Bold"/>
                <a:ea typeface="Sora 1 Bold"/>
                <a:cs typeface="Sora 1 Bold"/>
                <a:sym typeface="Sora 1 Bold"/>
              </a:rPr>
              <a:t>Thank you!</a:t>
            </a:r>
          </a:p>
        </p:txBody>
      </p:sp>
      <p:sp>
        <p:nvSpPr>
          <p:cNvPr name="TextBox 16" id="16"/>
          <p:cNvSpPr txBox="true"/>
          <p:nvPr/>
        </p:nvSpPr>
        <p:spPr>
          <a:xfrm rot="0">
            <a:off x="2710879" y="6189847"/>
            <a:ext cx="6135040" cy="458227"/>
          </a:xfrm>
          <a:prstGeom prst="rect">
            <a:avLst/>
          </a:prstGeom>
        </p:spPr>
        <p:txBody>
          <a:bodyPr anchor="t" rtlCol="false" tIns="0" lIns="0" bIns="0" rIns="0">
            <a:spAutoFit/>
          </a:bodyPr>
          <a:lstStyle/>
          <a:p>
            <a:pPr algn="l">
              <a:lnSpc>
                <a:spcPts val="3794"/>
              </a:lnSpc>
            </a:pPr>
            <a:r>
              <a:rPr lang="en-US" b="true" sz="2919">
                <a:solidFill>
                  <a:srgbClr val="000000"/>
                </a:solidFill>
                <a:latin typeface="Sora 2 Bold"/>
                <a:ea typeface="Sora 2 Bold"/>
                <a:cs typeface="Sora 2 Bold"/>
                <a:sym typeface="Sora 2 Bold"/>
                <a:hlinkClick r:id="rId12" tooltip="mailto:pmo-epicure@postit.csc.fi"/>
              </a:rPr>
              <a:t>pmo-epicure@postit.csc.fi</a:t>
            </a:r>
          </a:p>
        </p:txBody>
      </p:sp>
      <p:sp>
        <p:nvSpPr>
          <p:cNvPr name="TextBox 17" id="17"/>
          <p:cNvSpPr txBox="true"/>
          <p:nvPr/>
        </p:nvSpPr>
        <p:spPr>
          <a:xfrm rot="0">
            <a:off x="12272959" y="3030217"/>
            <a:ext cx="2519809" cy="712472"/>
          </a:xfrm>
          <a:prstGeom prst="rect">
            <a:avLst/>
          </a:prstGeom>
        </p:spPr>
        <p:txBody>
          <a:bodyPr anchor="t" rtlCol="false" tIns="0" lIns="0" bIns="0" rIns="0">
            <a:spAutoFit/>
          </a:bodyPr>
          <a:lstStyle/>
          <a:p>
            <a:pPr algn="ctr">
              <a:lnSpc>
                <a:spcPts val="5879"/>
              </a:lnSpc>
              <a:spcBef>
                <a:spcPct val="0"/>
              </a:spcBef>
            </a:pPr>
            <a:r>
              <a:rPr lang="en-US" sz="4199">
                <a:solidFill>
                  <a:srgbClr val="000000"/>
                </a:solidFill>
                <a:latin typeface="Sora 2"/>
                <a:ea typeface="Sora 2"/>
                <a:cs typeface="Sora 2"/>
                <a:sym typeface="Sora 2"/>
              </a:rPr>
              <a:t>Follow us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1935" y="1463040"/>
            <a:ext cx="17173269" cy="11000254"/>
          </a:xfrm>
          <a:custGeom>
            <a:avLst/>
            <a:gdLst/>
            <a:ahLst/>
            <a:cxnLst/>
            <a:rect r="r" b="b" t="t" l="l"/>
            <a:pathLst>
              <a:path h="11000254" w="17173269">
                <a:moveTo>
                  <a:pt x="0" y="0"/>
                </a:moveTo>
                <a:lnTo>
                  <a:pt x="17173270" y="0"/>
                </a:lnTo>
                <a:lnTo>
                  <a:pt x="17173270" y="11000254"/>
                </a:lnTo>
                <a:lnTo>
                  <a:pt x="0" y="110002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68579" y="-3849149"/>
            <a:ext cx="15606603" cy="15606603"/>
          </a:xfrm>
          <a:custGeom>
            <a:avLst/>
            <a:gdLst/>
            <a:ahLst/>
            <a:cxnLst/>
            <a:rect r="r" b="b" t="t" l="l"/>
            <a:pathLst>
              <a:path h="15606603" w="15606603">
                <a:moveTo>
                  <a:pt x="0" y="0"/>
                </a:moveTo>
                <a:lnTo>
                  <a:pt x="15606603" y="0"/>
                </a:lnTo>
                <a:lnTo>
                  <a:pt x="15606603" y="15606603"/>
                </a:lnTo>
                <a:lnTo>
                  <a:pt x="0" y="156066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3017" y="139091"/>
            <a:ext cx="6619746" cy="2647898"/>
          </a:xfrm>
          <a:custGeom>
            <a:avLst/>
            <a:gdLst/>
            <a:ahLst/>
            <a:cxnLst/>
            <a:rect r="r" b="b" t="t" l="l"/>
            <a:pathLst>
              <a:path h="2647898" w="6619746">
                <a:moveTo>
                  <a:pt x="0" y="0"/>
                </a:moveTo>
                <a:lnTo>
                  <a:pt x="6619746" y="0"/>
                </a:lnTo>
                <a:lnTo>
                  <a:pt x="6619746" y="2647898"/>
                </a:lnTo>
                <a:lnTo>
                  <a:pt x="0" y="2647898"/>
                </a:lnTo>
                <a:lnTo>
                  <a:pt x="0" y="0"/>
                </a:lnTo>
                <a:close/>
              </a:path>
            </a:pathLst>
          </a:custGeom>
          <a:blipFill>
            <a:blip r:embed="rId6"/>
            <a:stretch>
              <a:fillRect l="0" t="0" r="0" b="0"/>
            </a:stretch>
          </a:blipFill>
        </p:spPr>
      </p:sp>
      <p:sp>
        <p:nvSpPr>
          <p:cNvPr name="Freeform 5" id="5"/>
          <p:cNvSpPr/>
          <p:nvPr/>
        </p:nvSpPr>
        <p:spPr>
          <a:xfrm flipH="false" flipV="false" rot="0">
            <a:off x="1285476" y="5841315"/>
            <a:ext cx="1121852" cy="1121852"/>
          </a:xfrm>
          <a:custGeom>
            <a:avLst/>
            <a:gdLst/>
            <a:ahLst/>
            <a:cxnLst/>
            <a:rect r="r" b="b" t="t" l="l"/>
            <a:pathLst>
              <a:path h="1121852" w="1121852">
                <a:moveTo>
                  <a:pt x="0" y="0"/>
                </a:moveTo>
                <a:lnTo>
                  <a:pt x="1121852" y="0"/>
                </a:lnTo>
                <a:lnTo>
                  <a:pt x="1121852" y="1121852"/>
                </a:lnTo>
                <a:lnTo>
                  <a:pt x="0" y="11218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1821701" y="3032374"/>
            <a:ext cx="3422324" cy="791167"/>
            <a:chOff x="0" y="0"/>
            <a:chExt cx="901353" cy="208373"/>
          </a:xfrm>
        </p:grpSpPr>
        <p:sp>
          <p:nvSpPr>
            <p:cNvPr name="Freeform 7" id="7"/>
            <p:cNvSpPr/>
            <p:nvPr/>
          </p:nvSpPr>
          <p:spPr>
            <a:xfrm flipH="false" flipV="false" rot="0">
              <a:off x="0" y="0"/>
              <a:ext cx="901353" cy="208373"/>
            </a:xfrm>
            <a:custGeom>
              <a:avLst/>
              <a:gdLst/>
              <a:ahLst/>
              <a:cxnLst/>
              <a:rect r="r" b="b" t="t" l="l"/>
              <a:pathLst>
                <a:path h="208373" w="901353">
                  <a:moveTo>
                    <a:pt x="0" y="0"/>
                  </a:moveTo>
                  <a:lnTo>
                    <a:pt x="901353" y="0"/>
                  </a:lnTo>
                  <a:lnTo>
                    <a:pt x="901353" y="208373"/>
                  </a:lnTo>
                  <a:lnTo>
                    <a:pt x="0" y="208373"/>
                  </a:lnTo>
                  <a:close/>
                </a:path>
              </a:pathLst>
            </a:custGeom>
            <a:solidFill>
              <a:srgbClr val="19E6B5"/>
            </a:solidFill>
          </p:spPr>
        </p:sp>
        <p:sp>
          <p:nvSpPr>
            <p:cNvPr name="TextBox 8" id="8"/>
            <p:cNvSpPr txBox="true"/>
            <p:nvPr/>
          </p:nvSpPr>
          <p:spPr>
            <a:xfrm>
              <a:off x="0" y="-47625"/>
              <a:ext cx="901353" cy="255998"/>
            </a:xfrm>
            <a:prstGeom prst="rect">
              <a:avLst/>
            </a:prstGeom>
          </p:spPr>
          <p:txBody>
            <a:bodyPr anchor="ctr" rtlCol="false" tIns="50800" lIns="50800" bIns="50800" rIns="50800"/>
            <a:lstStyle/>
            <a:p>
              <a:pPr algn="ctr">
                <a:lnSpc>
                  <a:spcPts val="3219"/>
                </a:lnSpc>
              </a:pPr>
            </a:p>
          </p:txBody>
        </p:sp>
      </p:grpSp>
      <p:sp>
        <p:nvSpPr>
          <p:cNvPr name="Freeform 9" id="9"/>
          <p:cNvSpPr/>
          <p:nvPr/>
        </p:nvSpPr>
        <p:spPr>
          <a:xfrm flipH="false" flipV="false" rot="0">
            <a:off x="11821701" y="4109873"/>
            <a:ext cx="3422324" cy="3422324"/>
          </a:xfrm>
          <a:custGeom>
            <a:avLst/>
            <a:gdLst/>
            <a:ahLst/>
            <a:cxnLst/>
            <a:rect r="r" b="b" t="t" l="l"/>
            <a:pathLst>
              <a:path h="3422324" w="3422324">
                <a:moveTo>
                  <a:pt x="0" y="0"/>
                </a:moveTo>
                <a:lnTo>
                  <a:pt x="3422325" y="0"/>
                </a:lnTo>
                <a:lnTo>
                  <a:pt x="3422325" y="3422325"/>
                </a:lnTo>
                <a:lnTo>
                  <a:pt x="0" y="3422325"/>
                </a:lnTo>
                <a:lnTo>
                  <a:pt x="0" y="0"/>
                </a:lnTo>
                <a:close/>
              </a:path>
            </a:pathLst>
          </a:custGeom>
          <a:blipFill>
            <a:blip r:embed="rId9"/>
            <a:stretch>
              <a:fillRect l="0" t="0" r="0" b="0"/>
            </a:stretch>
          </a:blipFill>
        </p:spPr>
      </p:sp>
      <p:sp>
        <p:nvSpPr>
          <p:cNvPr name="TextBox 10" id="10"/>
          <p:cNvSpPr txBox="true"/>
          <p:nvPr/>
        </p:nvSpPr>
        <p:spPr>
          <a:xfrm rot="0">
            <a:off x="1285476" y="3992252"/>
            <a:ext cx="6774602" cy="1174750"/>
          </a:xfrm>
          <a:prstGeom prst="rect">
            <a:avLst/>
          </a:prstGeom>
        </p:spPr>
        <p:txBody>
          <a:bodyPr anchor="t" rtlCol="false" tIns="0" lIns="0" bIns="0" rIns="0">
            <a:spAutoFit/>
          </a:bodyPr>
          <a:lstStyle/>
          <a:p>
            <a:pPr algn="l">
              <a:lnSpc>
                <a:spcPts val="9200"/>
              </a:lnSpc>
            </a:pPr>
            <a:r>
              <a:rPr lang="en-US" sz="8000" b="true">
                <a:solidFill>
                  <a:srgbClr val="19E6B8"/>
                </a:solidFill>
                <a:latin typeface="Sora 1 Bold"/>
                <a:ea typeface="Sora 1 Bold"/>
                <a:cs typeface="Sora 1 Bold"/>
                <a:sym typeface="Sora 1 Bold"/>
              </a:rPr>
              <a:t>Thank you!</a:t>
            </a:r>
          </a:p>
        </p:txBody>
      </p:sp>
      <p:sp>
        <p:nvSpPr>
          <p:cNvPr name="TextBox 11" id="11"/>
          <p:cNvSpPr txBox="true"/>
          <p:nvPr/>
        </p:nvSpPr>
        <p:spPr>
          <a:xfrm rot="0">
            <a:off x="2710879" y="6189847"/>
            <a:ext cx="6135040" cy="458227"/>
          </a:xfrm>
          <a:prstGeom prst="rect">
            <a:avLst/>
          </a:prstGeom>
        </p:spPr>
        <p:txBody>
          <a:bodyPr anchor="t" rtlCol="false" tIns="0" lIns="0" bIns="0" rIns="0">
            <a:spAutoFit/>
          </a:bodyPr>
          <a:lstStyle/>
          <a:p>
            <a:pPr algn="l">
              <a:lnSpc>
                <a:spcPts val="3794"/>
              </a:lnSpc>
            </a:pPr>
            <a:r>
              <a:rPr lang="en-US" b="true" sz="2919">
                <a:solidFill>
                  <a:srgbClr val="000000"/>
                </a:solidFill>
                <a:latin typeface="Sora 2 Bold"/>
                <a:ea typeface="Sora 2 Bold"/>
                <a:cs typeface="Sora 2 Bold"/>
                <a:sym typeface="Sora 2 Bold"/>
                <a:hlinkClick r:id="rId10" tooltip="mailto:pmo-epicure@postit.csc.fi"/>
              </a:rPr>
              <a:t>pmo-epicure@postit.csc.fi</a:t>
            </a:r>
          </a:p>
        </p:txBody>
      </p:sp>
      <p:sp>
        <p:nvSpPr>
          <p:cNvPr name="TextBox 12" id="12"/>
          <p:cNvSpPr txBox="true"/>
          <p:nvPr/>
        </p:nvSpPr>
        <p:spPr>
          <a:xfrm rot="0">
            <a:off x="12272959" y="3030217"/>
            <a:ext cx="2519809" cy="712472"/>
          </a:xfrm>
          <a:prstGeom prst="rect">
            <a:avLst/>
          </a:prstGeom>
        </p:spPr>
        <p:txBody>
          <a:bodyPr anchor="t" rtlCol="false" tIns="0" lIns="0" bIns="0" rIns="0">
            <a:spAutoFit/>
          </a:bodyPr>
          <a:lstStyle/>
          <a:p>
            <a:pPr algn="ctr">
              <a:lnSpc>
                <a:spcPts val="5879"/>
              </a:lnSpc>
              <a:spcBef>
                <a:spcPct val="0"/>
              </a:spcBef>
            </a:pPr>
            <a:r>
              <a:rPr lang="en-US" sz="4199">
                <a:solidFill>
                  <a:srgbClr val="000000"/>
                </a:solidFill>
                <a:latin typeface="Sora 2"/>
                <a:ea typeface="Sora 2"/>
                <a:cs typeface="Sora 2"/>
                <a:sym typeface="Sora 2"/>
              </a:rPr>
              <a:t>Follow us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01935" y="1463040"/>
            <a:ext cx="17173269" cy="11000254"/>
          </a:xfrm>
          <a:custGeom>
            <a:avLst/>
            <a:gdLst/>
            <a:ahLst/>
            <a:cxnLst/>
            <a:rect r="r" b="b" t="t" l="l"/>
            <a:pathLst>
              <a:path h="11000254" w="17173269">
                <a:moveTo>
                  <a:pt x="0" y="0"/>
                </a:moveTo>
                <a:lnTo>
                  <a:pt x="17173270" y="0"/>
                </a:lnTo>
                <a:lnTo>
                  <a:pt x="17173270" y="11000254"/>
                </a:lnTo>
                <a:lnTo>
                  <a:pt x="0" y="110002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2202088"/>
            <a:ext cx="15606603" cy="15606603"/>
          </a:xfrm>
          <a:custGeom>
            <a:avLst/>
            <a:gdLst/>
            <a:ahLst/>
            <a:cxnLst/>
            <a:rect r="r" b="b" t="t" l="l"/>
            <a:pathLst>
              <a:path h="15606603" w="15606603">
                <a:moveTo>
                  <a:pt x="0" y="0"/>
                </a:moveTo>
                <a:lnTo>
                  <a:pt x="15606603" y="0"/>
                </a:lnTo>
                <a:lnTo>
                  <a:pt x="15606603" y="15606603"/>
                </a:lnTo>
                <a:lnTo>
                  <a:pt x="0" y="156066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3017" y="139091"/>
            <a:ext cx="6619746" cy="2647898"/>
          </a:xfrm>
          <a:custGeom>
            <a:avLst/>
            <a:gdLst/>
            <a:ahLst/>
            <a:cxnLst/>
            <a:rect r="r" b="b" t="t" l="l"/>
            <a:pathLst>
              <a:path h="2647898" w="6619746">
                <a:moveTo>
                  <a:pt x="0" y="0"/>
                </a:moveTo>
                <a:lnTo>
                  <a:pt x="6619746" y="0"/>
                </a:lnTo>
                <a:lnTo>
                  <a:pt x="6619746" y="2647898"/>
                </a:lnTo>
                <a:lnTo>
                  <a:pt x="0" y="2647898"/>
                </a:lnTo>
                <a:lnTo>
                  <a:pt x="0" y="0"/>
                </a:lnTo>
                <a:close/>
              </a:path>
            </a:pathLst>
          </a:custGeom>
          <a:blipFill>
            <a:blip r:embed="rId6"/>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124200"/>
            <a:ext cx="18288000" cy="7162800"/>
          </a:xfrm>
          <a:custGeom>
            <a:avLst/>
            <a:gdLst/>
            <a:ahLst/>
            <a:cxnLst/>
            <a:rect r="r" b="b" t="t" l="l"/>
            <a:pathLst>
              <a:path h="7162800" w="18288000">
                <a:moveTo>
                  <a:pt x="0" y="0"/>
                </a:moveTo>
                <a:lnTo>
                  <a:pt x="18288000" y="0"/>
                </a:lnTo>
                <a:lnTo>
                  <a:pt x="18288000" y="7162800"/>
                </a:lnTo>
                <a:lnTo>
                  <a:pt x="0" y="7162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7368" y="113338"/>
            <a:ext cx="6268296" cy="2507318"/>
          </a:xfrm>
          <a:custGeom>
            <a:avLst/>
            <a:gdLst/>
            <a:ahLst/>
            <a:cxnLst/>
            <a:rect r="r" b="b" t="t" l="l"/>
            <a:pathLst>
              <a:path h="2507318" w="6268296">
                <a:moveTo>
                  <a:pt x="0" y="0"/>
                </a:moveTo>
                <a:lnTo>
                  <a:pt x="6268296" y="0"/>
                </a:lnTo>
                <a:lnTo>
                  <a:pt x="6268296" y="2507319"/>
                </a:lnTo>
                <a:lnTo>
                  <a:pt x="0" y="2507319"/>
                </a:lnTo>
                <a:lnTo>
                  <a:pt x="0" y="0"/>
                </a:lnTo>
                <a:close/>
              </a:path>
            </a:pathLst>
          </a:custGeom>
          <a:blipFill>
            <a:blip r:embed="rId4"/>
            <a:stretch>
              <a:fillRect l="0" t="0" r="0" b="0"/>
            </a:stretch>
          </a:blipFill>
        </p:spPr>
      </p:sp>
      <p:sp>
        <p:nvSpPr>
          <p:cNvPr name="Freeform 4" id="4"/>
          <p:cNvSpPr/>
          <p:nvPr/>
        </p:nvSpPr>
        <p:spPr>
          <a:xfrm flipH="false" flipV="false" rot="0">
            <a:off x="4091289" y="9193229"/>
            <a:ext cx="2321025" cy="696308"/>
          </a:xfrm>
          <a:custGeom>
            <a:avLst/>
            <a:gdLst/>
            <a:ahLst/>
            <a:cxnLst/>
            <a:rect r="r" b="b" t="t" l="l"/>
            <a:pathLst>
              <a:path h="696308" w="2321025">
                <a:moveTo>
                  <a:pt x="0" y="0"/>
                </a:moveTo>
                <a:lnTo>
                  <a:pt x="2321025" y="0"/>
                </a:lnTo>
                <a:lnTo>
                  <a:pt x="2321025" y="696308"/>
                </a:lnTo>
                <a:lnTo>
                  <a:pt x="0" y="696308"/>
                </a:lnTo>
                <a:lnTo>
                  <a:pt x="0" y="0"/>
                </a:lnTo>
                <a:close/>
              </a:path>
            </a:pathLst>
          </a:custGeom>
          <a:blipFill>
            <a:blip r:embed="rId5"/>
            <a:stretch>
              <a:fillRect l="0" t="0" r="0" b="0"/>
            </a:stretch>
          </a:blipFill>
        </p:spPr>
      </p:sp>
      <p:sp>
        <p:nvSpPr>
          <p:cNvPr name="Freeform 5" id="5"/>
          <p:cNvSpPr/>
          <p:nvPr/>
        </p:nvSpPr>
        <p:spPr>
          <a:xfrm flipH="false" flipV="false" rot="0">
            <a:off x="517019" y="9185745"/>
            <a:ext cx="3546043" cy="744669"/>
          </a:xfrm>
          <a:custGeom>
            <a:avLst/>
            <a:gdLst/>
            <a:ahLst/>
            <a:cxnLst/>
            <a:rect r="r" b="b" t="t" l="l"/>
            <a:pathLst>
              <a:path h="744669" w="3546043">
                <a:moveTo>
                  <a:pt x="0" y="0"/>
                </a:moveTo>
                <a:lnTo>
                  <a:pt x="3546043" y="0"/>
                </a:lnTo>
                <a:lnTo>
                  <a:pt x="3546043" y="744669"/>
                </a:lnTo>
                <a:lnTo>
                  <a:pt x="0" y="744669"/>
                </a:lnTo>
                <a:lnTo>
                  <a:pt x="0" y="0"/>
                </a:lnTo>
                <a:close/>
              </a:path>
            </a:pathLst>
          </a:custGeom>
          <a:blipFill>
            <a:blip r:embed="rId6"/>
            <a:stretch>
              <a:fillRect l="0" t="0" r="0" b="0"/>
            </a:stretch>
          </a:blipFill>
        </p:spPr>
      </p:sp>
      <p:grpSp>
        <p:nvGrpSpPr>
          <p:cNvPr name="Group 6" id="6"/>
          <p:cNvGrpSpPr/>
          <p:nvPr/>
        </p:nvGrpSpPr>
        <p:grpSpPr>
          <a:xfrm rot="0">
            <a:off x="6788897" y="9163050"/>
            <a:ext cx="10968124" cy="756666"/>
            <a:chOff x="0" y="0"/>
            <a:chExt cx="2888724" cy="199287"/>
          </a:xfrm>
        </p:grpSpPr>
        <p:sp>
          <p:nvSpPr>
            <p:cNvPr name="Freeform 7" id="7"/>
            <p:cNvSpPr/>
            <p:nvPr/>
          </p:nvSpPr>
          <p:spPr>
            <a:xfrm flipH="false" flipV="false" rot="0">
              <a:off x="0" y="0"/>
              <a:ext cx="2888724" cy="199287"/>
            </a:xfrm>
            <a:custGeom>
              <a:avLst/>
              <a:gdLst/>
              <a:ahLst/>
              <a:cxnLst/>
              <a:rect r="r" b="b" t="t" l="l"/>
              <a:pathLst>
                <a:path h="199287" w="2888724">
                  <a:moveTo>
                    <a:pt x="0" y="0"/>
                  </a:moveTo>
                  <a:lnTo>
                    <a:pt x="2888724" y="0"/>
                  </a:lnTo>
                  <a:lnTo>
                    <a:pt x="2888724" y="199287"/>
                  </a:lnTo>
                  <a:lnTo>
                    <a:pt x="0" y="199287"/>
                  </a:lnTo>
                  <a:close/>
                </a:path>
              </a:pathLst>
            </a:custGeom>
            <a:solidFill>
              <a:srgbClr val="000000">
                <a:alpha val="0"/>
              </a:srgbClr>
            </a:solidFill>
          </p:spPr>
        </p:sp>
        <p:sp>
          <p:nvSpPr>
            <p:cNvPr name="TextBox 8" id="8"/>
            <p:cNvSpPr txBox="true"/>
            <p:nvPr/>
          </p:nvSpPr>
          <p:spPr>
            <a:xfrm>
              <a:off x="0" y="-19050"/>
              <a:ext cx="2888724" cy="218337"/>
            </a:xfrm>
            <a:prstGeom prst="rect">
              <a:avLst/>
            </a:prstGeom>
          </p:spPr>
          <p:txBody>
            <a:bodyPr anchor="ctr" rtlCol="false" tIns="50800" lIns="50800" bIns="50800" rIns="50800"/>
            <a:lstStyle/>
            <a:p>
              <a:pPr algn="l">
                <a:lnSpc>
                  <a:spcPts val="1679"/>
                </a:lnSpc>
              </a:pPr>
              <a:r>
                <a:rPr lang="en-US" sz="1200">
                  <a:solidFill>
                    <a:srgbClr val="000000"/>
                  </a:solidFill>
                  <a:latin typeface="Sora 2"/>
                  <a:ea typeface="Sora 2"/>
                  <a:cs typeface="Sora 2"/>
                  <a:sym typeface="Sora 2"/>
                </a:rPr>
                <a:t>This project has received funding from the European High Performance Computing Joint Undertaking under grant agreementNo.101139786.</a:t>
              </a:r>
            </a:p>
            <a:p>
              <a:pPr algn="l">
                <a:lnSpc>
                  <a:spcPts val="1679"/>
                </a:lnSpc>
              </a:pPr>
              <a:r>
                <a:rPr lang="en-US" sz="1200">
                  <a:solidFill>
                    <a:srgbClr val="000000"/>
                  </a:solidFill>
                  <a:latin typeface="Sora 2"/>
                  <a:ea typeface="Sora 2"/>
                  <a:cs typeface="Sora 2"/>
                  <a:sym typeface="Sora 2"/>
                </a:rPr>
                <a:t>Views and opinions expressed are, however, those of the author(s) only and do not necessarily reflect those of the European Union orEuroHPC Joint Undertaking. Neither the European Union nor the granting authority can be held responsible for them.</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0889" y="4290974"/>
            <a:ext cx="17057427" cy="6099342"/>
          </a:xfrm>
          <a:custGeom>
            <a:avLst/>
            <a:gdLst/>
            <a:ahLst/>
            <a:cxnLst/>
            <a:rect r="r" b="b" t="t" l="l"/>
            <a:pathLst>
              <a:path h="6099342" w="17057427">
                <a:moveTo>
                  <a:pt x="0" y="0"/>
                </a:moveTo>
                <a:lnTo>
                  <a:pt x="17057427" y="0"/>
                </a:lnTo>
                <a:lnTo>
                  <a:pt x="17057427" y="6099341"/>
                </a:lnTo>
                <a:lnTo>
                  <a:pt x="0" y="6099341"/>
                </a:lnTo>
                <a:lnTo>
                  <a:pt x="0" y="0"/>
                </a:lnTo>
                <a:close/>
              </a:path>
            </a:pathLst>
          </a:custGeom>
          <a:blipFill>
            <a:blip r:embed="rId2"/>
            <a:stretch>
              <a:fillRect l="0" t="-57308" r="0" b="0"/>
            </a:stretch>
          </a:blipFill>
        </p:spPr>
      </p:sp>
      <p:sp>
        <p:nvSpPr>
          <p:cNvPr name="TextBox 3" id="3"/>
          <p:cNvSpPr txBox="true"/>
          <p:nvPr/>
        </p:nvSpPr>
        <p:spPr>
          <a:xfrm rot="0">
            <a:off x="1028700" y="5574028"/>
            <a:ext cx="6482059" cy="3684272"/>
          </a:xfrm>
          <a:prstGeom prst="rect">
            <a:avLst/>
          </a:prstGeom>
        </p:spPr>
        <p:txBody>
          <a:bodyPr anchor="t" rtlCol="false" tIns="0" lIns="0" bIns="0" rIns="0">
            <a:spAutoFit/>
          </a:bodyPr>
          <a:lstStyle/>
          <a:p>
            <a:pPr algn="just" marL="906765" indent="-453383" lvl="1">
              <a:lnSpc>
                <a:spcPts val="5879"/>
              </a:lnSpc>
              <a:buAutoNum type="arabicPeriod" startAt="1"/>
            </a:pPr>
            <a:r>
              <a:rPr lang="en-US" sz="4199" u="sng">
                <a:solidFill>
                  <a:srgbClr val="19E6B8"/>
                </a:solidFill>
                <a:latin typeface="Sora 2"/>
                <a:ea typeface="Sora 2"/>
                <a:cs typeface="Sora 2"/>
                <a:sym typeface="Sora 2"/>
              </a:rPr>
              <a:t>Context</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Mission</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Main Goals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Expected Outcomes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Consortium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0889" y="4290974"/>
            <a:ext cx="17057427" cy="6099342"/>
          </a:xfrm>
          <a:custGeom>
            <a:avLst/>
            <a:gdLst/>
            <a:ahLst/>
            <a:cxnLst/>
            <a:rect r="r" b="b" t="t" l="l"/>
            <a:pathLst>
              <a:path h="6099342" w="17057427">
                <a:moveTo>
                  <a:pt x="0" y="0"/>
                </a:moveTo>
                <a:lnTo>
                  <a:pt x="17057427" y="0"/>
                </a:lnTo>
                <a:lnTo>
                  <a:pt x="17057427" y="6099341"/>
                </a:lnTo>
                <a:lnTo>
                  <a:pt x="0" y="6099341"/>
                </a:lnTo>
                <a:lnTo>
                  <a:pt x="0" y="0"/>
                </a:lnTo>
                <a:close/>
              </a:path>
            </a:pathLst>
          </a:custGeom>
          <a:blipFill>
            <a:blip r:embed="rId2"/>
            <a:stretch>
              <a:fillRect l="0" t="-57308"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95350"/>
            <a:ext cx="4085663" cy="1234958"/>
          </a:xfrm>
          <a:prstGeom prst="rect">
            <a:avLst/>
          </a:prstGeom>
        </p:spPr>
        <p:txBody>
          <a:bodyPr anchor="t" rtlCol="false" tIns="0" lIns="0" bIns="0" rIns="0">
            <a:spAutoFit/>
          </a:bodyPr>
          <a:lstStyle/>
          <a:p>
            <a:pPr algn="l">
              <a:lnSpc>
                <a:spcPts val="10156"/>
              </a:lnSpc>
            </a:pPr>
            <a:r>
              <a:rPr lang="en-US" sz="7254" b="true">
                <a:solidFill>
                  <a:srgbClr val="000000"/>
                </a:solidFill>
                <a:latin typeface="Sora 2 Bold"/>
                <a:ea typeface="Sora 2 Bold"/>
                <a:cs typeface="Sora 2 Bold"/>
                <a:sym typeface="Sora 2 Bold"/>
              </a:rPr>
              <a:t>Context</a:t>
            </a:r>
          </a:p>
        </p:txBody>
      </p:sp>
      <p:sp>
        <p:nvSpPr>
          <p:cNvPr name="TextBox 3" id="3"/>
          <p:cNvSpPr txBox="true"/>
          <p:nvPr/>
        </p:nvSpPr>
        <p:spPr>
          <a:xfrm rot="0">
            <a:off x="1028700" y="4569306"/>
            <a:ext cx="14287364" cy="4741546"/>
          </a:xfrm>
          <a:prstGeom prst="rect">
            <a:avLst/>
          </a:prstGeom>
        </p:spPr>
        <p:txBody>
          <a:bodyPr anchor="t" rtlCol="false" tIns="0" lIns="0" bIns="0" rIns="0">
            <a:spAutoFit/>
          </a:bodyPr>
          <a:lstStyle/>
          <a:p>
            <a:pPr algn="just">
              <a:lnSpc>
                <a:spcPts val="3779"/>
              </a:lnSpc>
            </a:pPr>
            <a:r>
              <a:rPr lang="en-US" sz="2699">
                <a:solidFill>
                  <a:srgbClr val="000000"/>
                </a:solidFill>
                <a:latin typeface="Sora 2"/>
                <a:ea typeface="Sora 2"/>
                <a:cs typeface="Sora 2"/>
                <a:sym typeface="Sora 2"/>
              </a:rPr>
              <a:t>The wide range of applications that HPC can have — directly impacting society — and the technological potential it represents have led to an inevitable commitment to install</a:t>
            </a:r>
            <a:r>
              <a:rPr lang="en-US" sz="2699">
                <a:solidFill>
                  <a:srgbClr val="FFFFFF"/>
                </a:solidFill>
                <a:latin typeface="Sora 2"/>
                <a:ea typeface="Sora 2"/>
                <a:cs typeface="Sora 2"/>
                <a:sym typeface="Sora 2"/>
              </a:rPr>
              <a:t> </a:t>
            </a:r>
            <a:r>
              <a:rPr lang="en-US" sz="2699">
                <a:solidFill>
                  <a:srgbClr val="19E6B8"/>
                </a:solidFill>
                <a:latin typeface="Sora 2"/>
                <a:ea typeface="Sora 2"/>
                <a:cs typeface="Sora 2"/>
                <a:sym typeface="Sora 2"/>
              </a:rPr>
              <a:t>supercomputers</a:t>
            </a:r>
            <a:r>
              <a:rPr lang="en-US" sz="2699">
                <a:solidFill>
                  <a:srgbClr val="000000"/>
                </a:solidFill>
                <a:latin typeface="Sora 2"/>
                <a:ea typeface="Sora 2"/>
                <a:cs typeface="Sora 2"/>
                <a:sym typeface="Sora 2"/>
              </a:rPr>
              <a:t> in several countries. Artificial intelligence and machine learning, climate and weather modelling, healthcare and medicine, space exploration, and nanotechnology are some of the areas where these machines could have a significant impact.</a:t>
            </a:r>
          </a:p>
          <a:p>
            <a:pPr algn="just">
              <a:lnSpc>
                <a:spcPts val="3779"/>
              </a:lnSpc>
            </a:pPr>
          </a:p>
          <a:p>
            <a:pPr algn="just">
              <a:lnSpc>
                <a:spcPts val="3779"/>
              </a:lnSpc>
            </a:pPr>
            <a:r>
              <a:rPr lang="en-US" sz="2699">
                <a:solidFill>
                  <a:srgbClr val="000000"/>
                </a:solidFill>
                <a:latin typeface="Sora 2"/>
                <a:ea typeface="Sora 2"/>
                <a:cs typeface="Sora 2"/>
                <a:sym typeface="Sora 2"/>
              </a:rPr>
              <a:t>Over the last few years, the EuroHPC JU has worked to take European supercomputing to new</a:t>
            </a:r>
            <a:r>
              <a:rPr lang="en-US" sz="2699">
                <a:solidFill>
                  <a:srgbClr val="FFFFFF"/>
                </a:solidFill>
                <a:latin typeface="Sora 2"/>
                <a:ea typeface="Sora 2"/>
                <a:cs typeface="Sora 2"/>
                <a:sym typeface="Sora 2"/>
              </a:rPr>
              <a:t> </a:t>
            </a:r>
            <a:r>
              <a:rPr lang="en-US" sz="2699">
                <a:solidFill>
                  <a:srgbClr val="19E6B8"/>
                </a:solidFill>
                <a:latin typeface="Sora 2"/>
                <a:ea typeface="Sora 2"/>
                <a:cs typeface="Sora 2"/>
                <a:sym typeface="Sora 2"/>
              </a:rPr>
              <a:t>historic heights</a:t>
            </a:r>
            <a:r>
              <a:rPr lang="en-US" sz="2699">
                <a:solidFill>
                  <a:srgbClr val="000000"/>
                </a:solidFill>
                <a:latin typeface="Sora 2"/>
                <a:ea typeface="Sora 2"/>
                <a:cs typeface="Sora 2"/>
                <a:sym typeface="Sora 2"/>
              </a:rPr>
              <a:t> by installing </a:t>
            </a:r>
            <a:r>
              <a:rPr lang="en-US" sz="2699">
                <a:solidFill>
                  <a:srgbClr val="19E6B8"/>
                </a:solidFill>
                <a:latin typeface="Sora 2"/>
                <a:ea typeface="Sora 2"/>
                <a:cs typeface="Sora 2"/>
                <a:sym typeface="Sora 2"/>
              </a:rPr>
              <a:t>new machines</a:t>
            </a:r>
            <a:r>
              <a:rPr lang="en-US" sz="2699">
                <a:solidFill>
                  <a:srgbClr val="000000"/>
                </a:solidFill>
                <a:latin typeface="Sora 2"/>
                <a:ea typeface="Sora 2"/>
                <a:cs typeface="Sora 2"/>
                <a:sym typeface="Sora 2"/>
              </a:rPr>
              <a:t> capable of competing with their global counterparts.  </a:t>
            </a:r>
          </a:p>
        </p:txBody>
      </p:sp>
      <p:sp>
        <p:nvSpPr>
          <p:cNvPr name="Freeform 4" id="4"/>
          <p:cNvSpPr/>
          <p:nvPr/>
        </p:nvSpPr>
        <p:spPr>
          <a:xfrm flipH="false" flipV="false" rot="-7972278">
            <a:off x="10597121" y="-1452652"/>
            <a:ext cx="10816291" cy="3992401"/>
          </a:xfrm>
          <a:custGeom>
            <a:avLst/>
            <a:gdLst/>
            <a:ahLst/>
            <a:cxnLst/>
            <a:rect r="r" b="b" t="t" l="l"/>
            <a:pathLst>
              <a:path h="3992401" w="10816291">
                <a:moveTo>
                  <a:pt x="0" y="0"/>
                </a:moveTo>
                <a:lnTo>
                  <a:pt x="10816292" y="0"/>
                </a:lnTo>
                <a:lnTo>
                  <a:pt x="10816292" y="3992401"/>
                </a:lnTo>
                <a:lnTo>
                  <a:pt x="0" y="3992401"/>
                </a:lnTo>
                <a:lnTo>
                  <a:pt x="0" y="0"/>
                </a:lnTo>
                <a:close/>
              </a:path>
            </a:pathLst>
          </a:custGeom>
          <a:blipFill>
            <a:blip r:embed="rId2"/>
            <a:stretch>
              <a:fillRect l="0" t="-52393"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81024" y="3486840"/>
            <a:ext cx="1656660" cy="165666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E6B8"/>
            </a:solidFill>
          </p:spPr>
        </p:sp>
        <p:sp>
          <p:nvSpPr>
            <p:cNvPr name="TextBox 4" id="4"/>
            <p:cNvSpPr txBox="true"/>
            <p:nvPr/>
          </p:nvSpPr>
          <p:spPr>
            <a:xfrm>
              <a:off x="76200" y="85725"/>
              <a:ext cx="660400" cy="650875"/>
            </a:xfrm>
            <a:prstGeom prst="rect">
              <a:avLst/>
            </a:prstGeom>
          </p:spPr>
          <p:txBody>
            <a:bodyPr anchor="ctr" rtlCol="false" tIns="50800" lIns="50800" bIns="50800" rIns="50800"/>
            <a:lstStyle/>
            <a:p>
              <a:pPr algn="ctr">
                <a:lnSpc>
                  <a:spcPts val="1887"/>
                </a:lnSpc>
              </a:pPr>
              <a:r>
                <a:rPr lang="en-US" sz="1700" b="true">
                  <a:solidFill>
                    <a:srgbClr val="000000"/>
                  </a:solidFill>
                  <a:latin typeface="Sora 2 Bold"/>
                  <a:ea typeface="Sora 2 Bold"/>
                  <a:cs typeface="Sora 2 Bold"/>
                  <a:sym typeface="Sora 2 Bold"/>
                </a:rPr>
                <a:t>3 </a:t>
              </a:r>
            </a:p>
            <a:p>
              <a:pPr algn="ctr">
                <a:lnSpc>
                  <a:spcPts val="1887"/>
                </a:lnSpc>
              </a:pPr>
              <a:r>
                <a:rPr lang="en-US" b="true" sz="1700">
                  <a:solidFill>
                    <a:srgbClr val="000000"/>
                  </a:solidFill>
                  <a:latin typeface="Sora 2 Bold"/>
                  <a:ea typeface="Sora 2 Bold"/>
                  <a:cs typeface="Sora 2 Bold"/>
                  <a:sym typeface="Sora 2 Bold"/>
                </a:rPr>
                <a:t>Pre-Exascale</a:t>
              </a:r>
            </a:p>
          </p:txBody>
        </p:sp>
      </p:grpSp>
      <p:grpSp>
        <p:nvGrpSpPr>
          <p:cNvPr name="Group 5" id="5"/>
          <p:cNvGrpSpPr/>
          <p:nvPr/>
        </p:nvGrpSpPr>
        <p:grpSpPr>
          <a:xfrm rot="0">
            <a:off x="8004894" y="3498830"/>
            <a:ext cx="1656660" cy="165666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E6B8"/>
            </a:solidFill>
          </p:spPr>
        </p:sp>
        <p:sp>
          <p:nvSpPr>
            <p:cNvPr name="TextBox 7" id="7"/>
            <p:cNvSpPr txBox="true"/>
            <p:nvPr/>
          </p:nvSpPr>
          <p:spPr>
            <a:xfrm>
              <a:off x="76200" y="85725"/>
              <a:ext cx="660400" cy="650875"/>
            </a:xfrm>
            <a:prstGeom prst="rect">
              <a:avLst/>
            </a:prstGeom>
          </p:spPr>
          <p:txBody>
            <a:bodyPr anchor="ctr" rtlCol="false" tIns="50800" lIns="50800" bIns="50800" rIns="50800"/>
            <a:lstStyle/>
            <a:p>
              <a:pPr algn="ctr">
                <a:lnSpc>
                  <a:spcPts val="1887"/>
                </a:lnSpc>
              </a:pPr>
              <a:r>
                <a:rPr lang="en-US" b="true" sz="1700">
                  <a:solidFill>
                    <a:srgbClr val="000000"/>
                  </a:solidFill>
                  <a:latin typeface="Sora 2 Bold"/>
                  <a:ea typeface="Sora 2 Bold"/>
                  <a:cs typeface="Sora 2 Bold"/>
                  <a:sym typeface="Sora 2 Bold"/>
                </a:rPr>
                <a:t>5</a:t>
              </a:r>
            </a:p>
            <a:p>
              <a:pPr algn="ctr">
                <a:lnSpc>
                  <a:spcPts val="1887"/>
                </a:lnSpc>
              </a:pPr>
              <a:r>
                <a:rPr lang="en-US" b="true" sz="1700">
                  <a:solidFill>
                    <a:srgbClr val="000000"/>
                  </a:solidFill>
                  <a:latin typeface="Sora 2 Bold"/>
                  <a:ea typeface="Sora 2 Bold"/>
                  <a:cs typeface="Sora 2 Bold"/>
                  <a:sym typeface="Sora 2 Bold"/>
                </a:rPr>
                <a:t>Petascale</a:t>
              </a:r>
            </a:p>
          </p:txBody>
        </p:sp>
      </p:grpSp>
      <p:grpSp>
        <p:nvGrpSpPr>
          <p:cNvPr name="Group 8" id="8"/>
          <p:cNvGrpSpPr/>
          <p:nvPr/>
        </p:nvGrpSpPr>
        <p:grpSpPr>
          <a:xfrm rot="0">
            <a:off x="11215553" y="3486840"/>
            <a:ext cx="1656660" cy="165666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E6B8"/>
            </a:solidFill>
          </p:spPr>
        </p:sp>
        <p:sp>
          <p:nvSpPr>
            <p:cNvPr name="TextBox 10" id="10"/>
            <p:cNvSpPr txBox="true"/>
            <p:nvPr/>
          </p:nvSpPr>
          <p:spPr>
            <a:xfrm>
              <a:off x="76200" y="85725"/>
              <a:ext cx="660400" cy="650875"/>
            </a:xfrm>
            <a:prstGeom prst="rect">
              <a:avLst/>
            </a:prstGeom>
          </p:spPr>
          <p:txBody>
            <a:bodyPr anchor="ctr" rtlCol="false" tIns="50800" lIns="50800" bIns="50800" rIns="50800"/>
            <a:lstStyle/>
            <a:p>
              <a:pPr algn="ctr">
                <a:lnSpc>
                  <a:spcPts val="1887"/>
                </a:lnSpc>
              </a:pPr>
              <a:r>
                <a:rPr lang="en-US" b="true" sz="1700">
                  <a:solidFill>
                    <a:srgbClr val="000000"/>
                  </a:solidFill>
                  <a:latin typeface="Sora 2 Bold"/>
                  <a:ea typeface="Sora 2 Bold"/>
                  <a:cs typeface="Sora 2 Bold"/>
                  <a:sym typeface="Sora 2 Bold"/>
                </a:rPr>
                <a:t>2</a:t>
              </a:r>
            </a:p>
            <a:p>
              <a:pPr algn="ctr">
                <a:lnSpc>
                  <a:spcPts val="1887"/>
                </a:lnSpc>
              </a:pPr>
              <a:r>
                <a:rPr lang="en-US" b="true" sz="1700">
                  <a:solidFill>
                    <a:srgbClr val="000000"/>
                  </a:solidFill>
                  <a:latin typeface="Sora 2 Bold"/>
                  <a:ea typeface="Sora 2 Bold"/>
                  <a:cs typeface="Sora 2 Bold"/>
                  <a:sym typeface="Sora 2 Bold"/>
                </a:rPr>
                <a:t>FUTURE EXASCALE</a:t>
              </a:r>
            </a:p>
          </p:txBody>
        </p:sp>
      </p:grpSp>
      <p:sp>
        <p:nvSpPr>
          <p:cNvPr name="Freeform 11" id="11"/>
          <p:cNvSpPr/>
          <p:nvPr/>
        </p:nvSpPr>
        <p:spPr>
          <a:xfrm flipH="false" flipV="false" rot="-7972278">
            <a:off x="10389401" y="-1734932"/>
            <a:ext cx="10816291" cy="3992401"/>
          </a:xfrm>
          <a:custGeom>
            <a:avLst/>
            <a:gdLst/>
            <a:ahLst/>
            <a:cxnLst/>
            <a:rect r="r" b="b" t="t" l="l"/>
            <a:pathLst>
              <a:path h="3992401" w="10816291">
                <a:moveTo>
                  <a:pt x="0" y="0"/>
                </a:moveTo>
                <a:lnTo>
                  <a:pt x="10816292" y="0"/>
                </a:lnTo>
                <a:lnTo>
                  <a:pt x="10816292" y="3992401"/>
                </a:lnTo>
                <a:lnTo>
                  <a:pt x="0" y="3992401"/>
                </a:lnTo>
                <a:lnTo>
                  <a:pt x="0" y="0"/>
                </a:lnTo>
                <a:close/>
              </a:path>
            </a:pathLst>
          </a:custGeom>
          <a:blipFill>
            <a:blip r:embed="rId2"/>
            <a:stretch>
              <a:fillRect l="0" t="-52393" r="0" b="0"/>
            </a:stretch>
          </a:blipFill>
        </p:spPr>
      </p:sp>
      <p:sp>
        <p:nvSpPr>
          <p:cNvPr name="TextBox 12" id="12"/>
          <p:cNvSpPr txBox="true"/>
          <p:nvPr/>
        </p:nvSpPr>
        <p:spPr>
          <a:xfrm rot="0">
            <a:off x="1028700" y="895350"/>
            <a:ext cx="4180654" cy="1234958"/>
          </a:xfrm>
          <a:prstGeom prst="rect">
            <a:avLst/>
          </a:prstGeom>
        </p:spPr>
        <p:txBody>
          <a:bodyPr anchor="t" rtlCol="false" tIns="0" lIns="0" bIns="0" rIns="0">
            <a:spAutoFit/>
          </a:bodyPr>
          <a:lstStyle/>
          <a:p>
            <a:pPr algn="l">
              <a:lnSpc>
                <a:spcPts val="10156"/>
              </a:lnSpc>
            </a:pPr>
            <a:r>
              <a:rPr lang="en-US" sz="7254" b="true">
                <a:solidFill>
                  <a:srgbClr val="000000"/>
                </a:solidFill>
                <a:latin typeface="Sora 2 Bold"/>
                <a:ea typeface="Sora 2 Bold"/>
                <a:cs typeface="Sora 2 Bold"/>
                <a:sym typeface="Sora 2 Bold"/>
              </a:rPr>
              <a:t>Context</a:t>
            </a:r>
          </a:p>
        </p:txBody>
      </p:sp>
      <p:sp>
        <p:nvSpPr>
          <p:cNvPr name="TextBox 13" id="13"/>
          <p:cNvSpPr txBox="true"/>
          <p:nvPr/>
        </p:nvSpPr>
        <p:spPr>
          <a:xfrm rot="0">
            <a:off x="4295177" y="5922711"/>
            <a:ext cx="1828354"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LEONARDO </a:t>
            </a:r>
          </a:p>
        </p:txBody>
      </p:sp>
      <p:sp>
        <p:nvSpPr>
          <p:cNvPr name="TextBox 14" id="14"/>
          <p:cNvSpPr txBox="true"/>
          <p:nvPr/>
        </p:nvSpPr>
        <p:spPr>
          <a:xfrm rot="0">
            <a:off x="4824187" y="6528369"/>
            <a:ext cx="770334"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LUMI</a:t>
            </a:r>
          </a:p>
        </p:txBody>
      </p:sp>
      <p:sp>
        <p:nvSpPr>
          <p:cNvPr name="TextBox 15" id="15"/>
          <p:cNvSpPr txBox="true"/>
          <p:nvPr/>
        </p:nvSpPr>
        <p:spPr>
          <a:xfrm rot="0">
            <a:off x="3800993" y="7136700"/>
            <a:ext cx="2816721" cy="389256"/>
          </a:xfrm>
          <a:prstGeom prst="rect">
            <a:avLst/>
          </a:prstGeom>
        </p:spPr>
        <p:txBody>
          <a:bodyPr anchor="t" rtlCol="false" tIns="0" lIns="0" bIns="0" rIns="0">
            <a:spAutoFit/>
          </a:bodyPr>
          <a:lstStyle/>
          <a:p>
            <a:pPr algn="ctr">
              <a:lnSpc>
                <a:spcPts val="3219"/>
              </a:lnSpc>
            </a:pPr>
            <a:r>
              <a:rPr lang="en-US" b="true" sz="2299">
                <a:solidFill>
                  <a:srgbClr val="000000"/>
                </a:solidFill>
                <a:latin typeface="Sora 2 Bold"/>
                <a:ea typeface="Sora 2 Bold"/>
                <a:cs typeface="Sora 2 Bold"/>
                <a:sym typeface="Sora 2 Bold"/>
              </a:rPr>
              <a:t>MARE NOSTRUM 5</a:t>
            </a:r>
          </a:p>
        </p:txBody>
      </p:sp>
      <p:sp>
        <p:nvSpPr>
          <p:cNvPr name="TextBox 16" id="16"/>
          <p:cNvSpPr txBox="true"/>
          <p:nvPr/>
        </p:nvSpPr>
        <p:spPr>
          <a:xfrm rot="0">
            <a:off x="8004251" y="5934701"/>
            <a:ext cx="1657945"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KAROLINA</a:t>
            </a:r>
          </a:p>
        </p:txBody>
      </p:sp>
      <p:sp>
        <p:nvSpPr>
          <p:cNvPr name="TextBox 17" id="17"/>
          <p:cNvSpPr txBox="true"/>
          <p:nvPr/>
        </p:nvSpPr>
        <p:spPr>
          <a:xfrm rot="0">
            <a:off x="8403025" y="6540359"/>
            <a:ext cx="861417"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VEGA</a:t>
            </a:r>
          </a:p>
        </p:txBody>
      </p:sp>
      <p:sp>
        <p:nvSpPr>
          <p:cNvPr name="TextBox 18" id="18"/>
          <p:cNvSpPr txBox="true"/>
          <p:nvPr/>
        </p:nvSpPr>
        <p:spPr>
          <a:xfrm rot="0">
            <a:off x="8013702" y="7148690"/>
            <a:ext cx="1639044"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MELUXINA</a:t>
            </a:r>
          </a:p>
        </p:txBody>
      </p:sp>
      <p:sp>
        <p:nvSpPr>
          <p:cNvPr name="TextBox 19" id="19"/>
          <p:cNvSpPr txBox="true"/>
          <p:nvPr/>
        </p:nvSpPr>
        <p:spPr>
          <a:xfrm rot="0">
            <a:off x="7835406" y="7757021"/>
            <a:ext cx="1995636"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DISCOVERER</a:t>
            </a:r>
          </a:p>
        </p:txBody>
      </p:sp>
      <p:sp>
        <p:nvSpPr>
          <p:cNvPr name="TextBox 20" id="20"/>
          <p:cNvSpPr txBox="true"/>
          <p:nvPr/>
        </p:nvSpPr>
        <p:spPr>
          <a:xfrm rot="0">
            <a:off x="7903867" y="8394217"/>
            <a:ext cx="1858714"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DEUCALION</a:t>
            </a:r>
          </a:p>
        </p:txBody>
      </p:sp>
      <p:sp>
        <p:nvSpPr>
          <p:cNvPr name="TextBox 21" id="21"/>
          <p:cNvSpPr txBox="true"/>
          <p:nvPr/>
        </p:nvSpPr>
        <p:spPr>
          <a:xfrm rot="0">
            <a:off x="11474530" y="5922711"/>
            <a:ext cx="1273671"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JUPITER</a:t>
            </a:r>
          </a:p>
        </p:txBody>
      </p:sp>
      <p:sp>
        <p:nvSpPr>
          <p:cNvPr name="TextBox 22" id="22"/>
          <p:cNvSpPr txBox="true"/>
          <p:nvPr/>
        </p:nvSpPr>
        <p:spPr>
          <a:xfrm rot="0">
            <a:off x="11101121" y="6528369"/>
            <a:ext cx="2020491" cy="389256"/>
          </a:xfrm>
          <a:prstGeom prst="rect">
            <a:avLst/>
          </a:prstGeom>
        </p:spPr>
        <p:txBody>
          <a:bodyPr anchor="t" rtlCol="false" tIns="0" lIns="0" bIns="0" rIns="0">
            <a:spAutoFit/>
          </a:bodyPr>
          <a:lstStyle/>
          <a:p>
            <a:pPr algn="ctr">
              <a:lnSpc>
                <a:spcPts val="3219"/>
              </a:lnSpc>
            </a:pPr>
            <a:r>
              <a:rPr lang="en-US" sz="2299" b="true">
                <a:solidFill>
                  <a:srgbClr val="000000"/>
                </a:solidFill>
                <a:latin typeface="Sora 2 Bold"/>
                <a:ea typeface="Sora 2 Bold"/>
                <a:cs typeface="Sora 2 Bold"/>
                <a:sym typeface="Sora 2 Bold"/>
              </a:rPr>
              <a:t>JULIO VERNE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0889" y="4290974"/>
            <a:ext cx="17057427" cy="6099342"/>
          </a:xfrm>
          <a:custGeom>
            <a:avLst/>
            <a:gdLst/>
            <a:ahLst/>
            <a:cxnLst/>
            <a:rect r="r" b="b" t="t" l="l"/>
            <a:pathLst>
              <a:path h="6099342" w="17057427">
                <a:moveTo>
                  <a:pt x="0" y="0"/>
                </a:moveTo>
                <a:lnTo>
                  <a:pt x="17057427" y="0"/>
                </a:lnTo>
                <a:lnTo>
                  <a:pt x="17057427" y="6099341"/>
                </a:lnTo>
                <a:lnTo>
                  <a:pt x="0" y="6099341"/>
                </a:lnTo>
                <a:lnTo>
                  <a:pt x="0" y="0"/>
                </a:lnTo>
                <a:close/>
              </a:path>
            </a:pathLst>
          </a:custGeom>
          <a:blipFill>
            <a:blip r:embed="rId2"/>
            <a:stretch>
              <a:fillRect l="0" t="-57308" r="0" b="0"/>
            </a:stretch>
          </a:blipFill>
        </p:spPr>
      </p:sp>
      <p:sp>
        <p:nvSpPr>
          <p:cNvPr name="TextBox 3" id="3"/>
          <p:cNvSpPr txBox="true"/>
          <p:nvPr/>
        </p:nvSpPr>
        <p:spPr>
          <a:xfrm rot="0">
            <a:off x="1028700" y="5574028"/>
            <a:ext cx="6482059" cy="3684136"/>
          </a:xfrm>
          <a:prstGeom prst="rect">
            <a:avLst/>
          </a:prstGeom>
        </p:spPr>
        <p:txBody>
          <a:bodyPr anchor="t" rtlCol="false" tIns="0" lIns="0" bIns="0" rIns="0">
            <a:spAutoFit/>
          </a:bodyPr>
          <a:lstStyle/>
          <a:p>
            <a:pPr algn="just" marL="906765" indent="-453383" lvl="1">
              <a:lnSpc>
                <a:spcPts val="5879"/>
              </a:lnSpc>
              <a:buAutoNum type="arabicPeriod" startAt="1"/>
            </a:pPr>
            <a:r>
              <a:rPr lang="en-US" sz="4199">
                <a:solidFill>
                  <a:srgbClr val="000000"/>
                </a:solidFill>
                <a:latin typeface="Sora 2"/>
                <a:ea typeface="Sora 2"/>
                <a:cs typeface="Sora 2"/>
                <a:sym typeface="Sora 2"/>
              </a:rPr>
              <a:t>Context</a:t>
            </a:r>
          </a:p>
          <a:p>
            <a:pPr algn="just" marL="906765" indent="-453383" lvl="1">
              <a:lnSpc>
                <a:spcPts val="5879"/>
              </a:lnSpc>
              <a:buAutoNum type="arabicPeriod" startAt="1"/>
            </a:pPr>
            <a:r>
              <a:rPr lang="en-US" sz="4199" u="sng">
                <a:solidFill>
                  <a:srgbClr val="19E6B8"/>
                </a:solidFill>
                <a:latin typeface="Sora 2"/>
                <a:ea typeface="Sora 2"/>
                <a:cs typeface="Sora 2"/>
                <a:sym typeface="Sora 2"/>
              </a:rPr>
              <a:t>Mission</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Main Goals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Expected Outcomes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Consortium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95350"/>
            <a:ext cx="9100115" cy="1234958"/>
          </a:xfrm>
          <a:prstGeom prst="rect">
            <a:avLst/>
          </a:prstGeom>
        </p:spPr>
        <p:txBody>
          <a:bodyPr anchor="t" rtlCol="false" tIns="0" lIns="0" bIns="0" rIns="0">
            <a:spAutoFit/>
          </a:bodyPr>
          <a:lstStyle/>
          <a:p>
            <a:pPr algn="l">
              <a:lnSpc>
                <a:spcPts val="10156"/>
              </a:lnSpc>
            </a:pPr>
            <a:r>
              <a:rPr lang="en-US" sz="7254" b="true">
                <a:solidFill>
                  <a:srgbClr val="000000"/>
                </a:solidFill>
                <a:latin typeface="Sora 2 Bold"/>
                <a:ea typeface="Sora 2 Bold"/>
                <a:cs typeface="Sora 2 Bold"/>
                <a:sym typeface="Sora 2 Bold"/>
              </a:rPr>
              <a:t>Mission</a:t>
            </a:r>
          </a:p>
        </p:txBody>
      </p:sp>
      <p:sp>
        <p:nvSpPr>
          <p:cNvPr name="Freeform 3" id="3"/>
          <p:cNvSpPr/>
          <p:nvPr/>
        </p:nvSpPr>
        <p:spPr>
          <a:xfrm flipH="false" flipV="false" rot="-7972278">
            <a:off x="10597121" y="-1452652"/>
            <a:ext cx="10816291" cy="3992401"/>
          </a:xfrm>
          <a:custGeom>
            <a:avLst/>
            <a:gdLst/>
            <a:ahLst/>
            <a:cxnLst/>
            <a:rect r="r" b="b" t="t" l="l"/>
            <a:pathLst>
              <a:path h="3992401" w="10816291">
                <a:moveTo>
                  <a:pt x="0" y="0"/>
                </a:moveTo>
                <a:lnTo>
                  <a:pt x="10816292" y="0"/>
                </a:lnTo>
                <a:lnTo>
                  <a:pt x="10816292" y="3992401"/>
                </a:lnTo>
                <a:lnTo>
                  <a:pt x="0" y="3992401"/>
                </a:lnTo>
                <a:lnTo>
                  <a:pt x="0" y="0"/>
                </a:lnTo>
                <a:close/>
              </a:path>
            </a:pathLst>
          </a:custGeom>
          <a:blipFill>
            <a:blip r:embed="rId2"/>
            <a:stretch>
              <a:fillRect l="0" t="-52393" r="0" b="0"/>
            </a:stretch>
          </a:blipFill>
        </p:spPr>
      </p:sp>
      <p:sp>
        <p:nvSpPr>
          <p:cNvPr name="TextBox 4" id="4"/>
          <p:cNvSpPr txBox="true"/>
          <p:nvPr/>
        </p:nvSpPr>
        <p:spPr>
          <a:xfrm rot="0">
            <a:off x="1028700" y="3545204"/>
            <a:ext cx="14543553" cy="5694046"/>
          </a:xfrm>
          <a:prstGeom prst="rect">
            <a:avLst/>
          </a:prstGeom>
        </p:spPr>
        <p:txBody>
          <a:bodyPr anchor="t" rtlCol="false" tIns="0" lIns="0" bIns="0" rIns="0">
            <a:spAutoFit/>
          </a:bodyPr>
          <a:lstStyle/>
          <a:p>
            <a:pPr algn="just">
              <a:lnSpc>
                <a:spcPts val="3779"/>
              </a:lnSpc>
            </a:pPr>
            <a:r>
              <a:rPr lang="en-US" sz="2699">
                <a:solidFill>
                  <a:srgbClr val="000000"/>
                </a:solidFill>
                <a:latin typeface="Sora 2"/>
                <a:ea typeface="Sora 2"/>
                <a:cs typeface="Sora 2"/>
                <a:sym typeface="Sora 2"/>
              </a:rPr>
              <a:t>The EuroHPC Application Support Project (EPICURE) draws on the </a:t>
            </a:r>
            <a:r>
              <a:rPr lang="en-US" sz="2699">
                <a:solidFill>
                  <a:srgbClr val="57FFDC"/>
                </a:solidFill>
                <a:latin typeface="Sora 2"/>
                <a:ea typeface="Sora 2"/>
                <a:cs typeface="Sora 2"/>
                <a:sym typeface="Sora 2"/>
              </a:rPr>
              <a:t>experience</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and</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knowledge</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of the current and future EuroHPC supercomputer hosting organisations to provide users with </a:t>
            </a:r>
            <a:r>
              <a:rPr lang="en-US" sz="2699">
                <a:solidFill>
                  <a:srgbClr val="57FFDC"/>
                </a:solidFill>
                <a:latin typeface="Sora 2"/>
                <a:ea typeface="Sora 2"/>
                <a:cs typeface="Sora 2"/>
                <a:sym typeface="Sora 2"/>
              </a:rPr>
              <a:t>Level 2</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and</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Level 3</a:t>
            </a:r>
            <a:r>
              <a:rPr lang="en-US" sz="2699">
                <a:solidFill>
                  <a:srgbClr val="000000"/>
                </a:solidFill>
                <a:latin typeface="Sora 2"/>
                <a:ea typeface="Sora 2"/>
                <a:cs typeface="Sora 2"/>
                <a:sym typeface="Sora 2"/>
              </a:rPr>
              <a:t> support services, with a more technical component than previously available, over a period of 3 to 18 months.</a:t>
            </a:r>
          </a:p>
          <a:p>
            <a:pPr algn="just">
              <a:lnSpc>
                <a:spcPts val="3779"/>
              </a:lnSpc>
            </a:pPr>
          </a:p>
          <a:p>
            <a:pPr algn="just">
              <a:lnSpc>
                <a:spcPts val="3779"/>
              </a:lnSpc>
            </a:pPr>
            <a:r>
              <a:rPr lang="en-US" sz="2699">
                <a:solidFill>
                  <a:srgbClr val="000000"/>
                </a:solidFill>
                <a:latin typeface="Sora 2"/>
                <a:ea typeface="Sora 2"/>
                <a:cs typeface="Sora 2"/>
                <a:sym typeface="Sora 2"/>
              </a:rPr>
              <a:t>Services provided by the EPICURE include code activation and scaling, performance analysis and benchmarking, code refactoring and code optimisation.</a:t>
            </a:r>
          </a:p>
          <a:p>
            <a:pPr algn="just">
              <a:lnSpc>
                <a:spcPts val="3779"/>
              </a:lnSpc>
            </a:pPr>
          </a:p>
          <a:p>
            <a:pPr algn="just">
              <a:lnSpc>
                <a:spcPts val="3779"/>
              </a:lnSpc>
            </a:pPr>
            <a:r>
              <a:rPr lang="en-US" sz="2699">
                <a:solidFill>
                  <a:srgbClr val="000000"/>
                </a:solidFill>
                <a:latin typeface="Sora 2"/>
                <a:ea typeface="Sora 2"/>
                <a:cs typeface="Sora 2"/>
                <a:sym typeface="Sora 2"/>
              </a:rPr>
              <a:t>In order to promote the exchange of knowledge, the project will also organize architecture</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specific trainings</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hackathons</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webinars</a:t>
            </a:r>
            <a:r>
              <a:rPr lang="en-US" sz="2699">
                <a:solidFill>
                  <a:srgbClr val="FFFFFF"/>
                </a:solidFill>
                <a:latin typeface="Sora 2"/>
                <a:ea typeface="Sora 2"/>
                <a:cs typeface="Sora 2"/>
                <a:sym typeface="Sora 2"/>
              </a:rPr>
              <a:t> </a:t>
            </a:r>
            <a:r>
              <a:rPr lang="en-US" sz="2699">
                <a:solidFill>
                  <a:srgbClr val="000000"/>
                </a:solidFill>
                <a:latin typeface="Sora 2"/>
                <a:ea typeface="Sora 2"/>
                <a:cs typeface="Sora 2"/>
                <a:sym typeface="Sora 2"/>
              </a:rPr>
              <a:t>and</a:t>
            </a:r>
            <a:r>
              <a:rPr lang="en-US" sz="2699">
                <a:solidFill>
                  <a:srgbClr val="FFFFFF"/>
                </a:solidFill>
                <a:latin typeface="Sora 2"/>
                <a:ea typeface="Sora 2"/>
                <a:cs typeface="Sora 2"/>
                <a:sym typeface="Sora 2"/>
              </a:rPr>
              <a:t> </a:t>
            </a:r>
            <a:r>
              <a:rPr lang="en-US" sz="2699">
                <a:solidFill>
                  <a:srgbClr val="57FFDC"/>
                </a:solidFill>
                <a:latin typeface="Sora 2"/>
                <a:ea typeface="Sora 2"/>
                <a:cs typeface="Sora 2"/>
                <a:sym typeface="Sora 2"/>
              </a:rPr>
              <a:t>workshops</a:t>
            </a:r>
            <a:r>
              <a:rPr lang="en-US" sz="2699">
                <a:solidFill>
                  <a:srgbClr val="000000"/>
                </a:solidFill>
                <a:latin typeface="Sora 2"/>
                <a:ea typeface="Sora 2"/>
                <a:cs typeface="Sora 2"/>
                <a:sym typeface="Sora 2"/>
              </a:rPr>
              <a:t> in several EU countries.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0889" y="4290974"/>
            <a:ext cx="17057427" cy="6099342"/>
          </a:xfrm>
          <a:custGeom>
            <a:avLst/>
            <a:gdLst/>
            <a:ahLst/>
            <a:cxnLst/>
            <a:rect r="r" b="b" t="t" l="l"/>
            <a:pathLst>
              <a:path h="6099342" w="17057427">
                <a:moveTo>
                  <a:pt x="0" y="0"/>
                </a:moveTo>
                <a:lnTo>
                  <a:pt x="17057427" y="0"/>
                </a:lnTo>
                <a:lnTo>
                  <a:pt x="17057427" y="6099341"/>
                </a:lnTo>
                <a:lnTo>
                  <a:pt x="0" y="6099341"/>
                </a:lnTo>
                <a:lnTo>
                  <a:pt x="0" y="0"/>
                </a:lnTo>
                <a:close/>
              </a:path>
            </a:pathLst>
          </a:custGeom>
          <a:blipFill>
            <a:blip r:embed="rId2"/>
            <a:stretch>
              <a:fillRect l="0" t="-57308" r="0" b="0"/>
            </a:stretch>
          </a:blipFill>
        </p:spPr>
      </p:sp>
      <p:sp>
        <p:nvSpPr>
          <p:cNvPr name="TextBox 3" id="3"/>
          <p:cNvSpPr txBox="true"/>
          <p:nvPr/>
        </p:nvSpPr>
        <p:spPr>
          <a:xfrm rot="0">
            <a:off x="1028700" y="5574028"/>
            <a:ext cx="6482059" cy="3684272"/>
          </a:xfrm>
          <a:prstGeom prst="rect">
            <a:avLst/>
          </a:prstGeom>
        </p:spPr>
        <p:txBody>
          <a:bodyPr anchor="t" rtlCol="false" tIns="0" lIns="0" bIns="0" rIns="0">
            <a:spAutoFit/>
          </a:bodyPr>
          <a:lstStyle/>
          <a:p>
            <a:pPr algn="just" marL="906765" indent="-453383" lvl="1">
              <a:lnSpc>
                <a:spcPts val="5879"/>
              </a:lnSpc>
              <a:buAutoNum type="arabicPeriod" startAt="1"/>
            </a:pPr>
            <a:r>
              <a:rPr lang="en-US" sz="4199">
                <a:solidFill>
                  <a:srgbClr val="000000"/>
                </a:solidFill>
                <a:latin typeface="Sora 2"/>
                <a:ea typeface="Sora 2"/>
                <a:cs typeface="Sora 2"/>
                <a:sym typeface="Sora 2"/>
              </a:rPr>
              <a:t>Context</a:t>
            </a:r>
          </a:p>
          <a:p>
            <a:pPr algn="just" marL="906765" indent="-453383" lvl="1">
              <a:lnSpc>
                <a:spcPts val="5879"/>
              </a:lnSpc>
              <a:buAutoNum type="arabicPeriod" startAt="1"/>
            </a:pPr>
            <a:r>
              <a:rPr lang="en-US" sz="4199">
                <a:solidFill>
                  <a:srgbClr val="000000"/>
                </a:solidFill>
                <a:latin typeface="Sora 2"/>
                <a:ea typeface="Sora 2"/>
                <a:cs typeface="Sora 2"/>
                <a:sym typeface="Sora 2"/>
              </a:rPr>
              <a:t>Mission</a:t>
            </a:r>
          </a:p>
          <a:p>
            <a:pPr algn="just" marL="906765" indent="-453383" lvl="1">
              <a:lnSpc>
                <a:spcPts val="5879"/>
              </a:lnSpc>
              <a:buAutoNum type="arabicPeriod" startAt="1"/>
            </a:pPr>
            <a:r>
              <a:rPr lang="en-US" sz="4199" u="sng">
                <a:solidFill>
                  <a:srgbClr val="19E6B8"/>
                </a:solidFill>
                <a:latin typeface="Sora 2"/>
                <a:ea typeface="Sora 2"/>
                <a:cs typeface="Sora 2"/>
                <a:sym typeface="Sora 2"/>
              </a:rPr>
              <a:t>Main Goals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Expected Outcomes</a:t>
            </a:r>
          </a:p>
          <a:p>
            <a:pPr algn="just" marL="906765" indent="-453383" lvl="1">
              <a:lnSpc>
                <a:spcPts val="5879"/>
              </a:lnSpc>
              <a:buAutoNum type="arabicPeriod" startAt="1"/>
            </a:pPr>
            <a:r>
              <a:rPr lang="en-US" sz="4199">
                <a:solidFill>
                  <a:srgbClr val="000000"/>
                </a:solidFill>
                <a:latin typeface="Sora 2"/>
                <a:ea typeface="Sora 2"/>
                <a:cs typeface="Sora 2"/>
                <a:sym typeface="Sora 2"/>
              </a:rPr>
              <a:t>Consortium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DAF9QTzY5N0</dc:identifier>
  <dcterms:modified xsi:type="dcterms:W3CDTF">2011-08-01T06:04:30Z</dcterms:modified>
  <cp:revision>1</cp:revision>
  <dc:title>EPICURE - General Presentation</dc:title>
</cp:coreProperties>
</file>