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63" r:id="rId9"/>
    <p:sldId id="271" r:id="rId10"/>
    <p:sldId id="265" r:id="rId11"/>
    <p:sldId id="272" r:id="rId12"/>
    <p:sldId id="276" r:id="rId13"/>
    <p:sldId id="277" r:id="rId14"/>
    <p:sldId id="274" r:id="rId15"/>
    <p:sldId id="273" r:id="rId16"/>
    <p:sldId id="267" r:id="rId17"/>
    <p:sldId id="268" r:id="rId18"/>
  </p:sldIdLst>
  <p:sldSz cx="18288000" cy="10287000"/>
  <p:notesSz cx="6858000" cy="9144000"/>
  <p:embeddedFontLst>
    <p:embeddedFont>
      <p:font typeface="Sora" pitchFamily="2" charset="0"/>
      <p:regular r:id="rId19"/>
      <p:bold r:id="rId20"/>
    </p:embeddedFont>
    <p:embeddedFont>
      <p:font typeface="Sora 1" pitchFamily="2" charset="0"/>
      <p:regular r:id="rId21"/>
    </p:embeddedFont>
    <p:embeddedFont>
      <p:font typeface="Sora 1 Bold" pitchFamily="2" charset="0"/>
      <p:regular r:id="rId22"/>
      <p:bold r:id="rId23"/>
    </p:embeddedFont>
    <p:embeddedFont>
      <p:font typeface="Sora 2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C"/>
    <a:srgbClr val="19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558" autoAdjust="0"/>
  </p:normalViewPr>
  <p:slideViewPr>
    <p:cSldViewPr>
      <p:cViewPr>
        <p:scale>
          <a:sx n="86" d="100"/>
          <a:sy n="86" d="100"/>
        </p:scale>
        <p:origin x="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 descr="Uma imagem com texto, captura de ecrã, Gráficos, design&#10;&#10;Descrição gerada automaticamente">
            <a:extLst>
              <a:ext uri="{FF2B5EF4-FFF2-40B4-BE49-F238E27FC236}">
                <a16:creationId xmlns:a16="http://schemas.microsoft.com/office/drawing/2014/main" id="{2C8CE54C-7DED-E25D-1740-E9B9D8C2C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430212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78108-345E-DCE9-0575-62510E0A5C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3619500"/>
            <a:ext cx="8039100" cy="1798638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9E6B8"/>
                </a:solidFill>
              </a:defRPr>
            </a:lvl1pPr>
          </a:lstStyle>
          <a:p>
            <a:r>
              <a:rPr lang="en-US" dirty="0"/>
              <a:t>TITLE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38FBA-AF7E-61EF-6E17-DC937EAB0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5556250"/>
            <a:ext cx="8039100" cy="248285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8952-A835-D068-E24F-6F771547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1556F-DC66-18C1-2A51-ED9E80F2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03CA4-032E-58AC-CD4C-1D04B9C6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323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2E93-3D16-F7E1-1837-141F5083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618E3-89EA-0628-1A9F-BE4C6F63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206CB-7CDE-0025-686E-264910A9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F8B7F-9259-FC48-502B-D80AF1D0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033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D793-4FAA-C6A1-6E49-5F892876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3638-2D84-6A61-7227-EF041701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6BDA-AB04-E8FD-DBF1-AEF6A198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6D7E-33C7-12AF-5581-85F4B0F3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3C5E-E765-DBA3-1097-FF9ED0C7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1143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D793-4FAA-C6A1-6E49-5F892876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3638-2D84-6A61-7227-EF041701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>
            <a:lvl1pPr marL="514350" indent="-514350">
              <a:buFont typeface="+mj-lt"/>
              <a:buAutoNum type="arabicPeriod"/>
              <a:defRPr sz="4200" b="1"/>
            </a:lvl1pPr>
            <a:lvl2pPr marL="914400" indent="-457200">
              <a:buFont typeface="+mj-lt"/>
              <a:buAutoNum type="arabicPeriod"/>
              <a:defRPr sz="4200" b="1"/>
            </a:lvl2pPr>
            <a:lvl3pPr marL="1371600" indent="-457200">
              <a:buFont typeface="+mj-lt"/>
              <a:buAutoNum type="arabicPeriod"/>
              <a:defRPr sz="4200" b="1"/>
            </a:lvl3pPr>
            <a:lvl4pPr marL="1714500" indent="-342900">
              <a:buFont typeface="+mj-lt"/>
              <a:buAutoNum type="arabicPeriod"/>
              <a:defRPr sz="4200" b="1"/>
            </a:lvl4pPr>
            <a:lvl5pPr marL="2171700" indent="-342900">
              <a:buFont typeface="+mj-lt"/>
              <a:buAutoNum type="arabicPeriod"/>
              <a:defRPr sz="4200" b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6BDA-AB04-E8FD-DBF1-AEF6A198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6D7E-33C7-12AF-5581-85F4B0F3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3C5E-E765-DBA3-1097-FF9ED0C7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641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3FDC-2E1F-39B0-4D86-50512424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9D6D-C6E0-1633-E052-F6119A9A5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71294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9B4F2-E952-9FD2-AFE2-A6784CFB7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71294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0FE27-0C1D-C72E-BA10-41896C50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47099-A910-38E7-06CA-9FCA1918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C9DF-2D39-FD49-E7DC-1073CB48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091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9FD9-0FB3-BA4C-E1D8-FB4D0003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AE8B-D9E6-DBB2-3419-9266280A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47FAE-D744-935D-BD6A-7D1B30C3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61864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BC8DE-88C6-82EE-ECA9-BC2589A72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85C2A-E91A-E2D1-8963-5DB18A6D4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61864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7F0B4-38EB-F5B5-43A5-4D716245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8BE-210A-E643-9A01-F37B114E764B}" type="datetimeFigureOut">
              <a:rPr lang="en-PT" smtClean="0"/>
              <a:t>5/22/24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E9A25-67D1-0ADF-3124-1827C69A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C968C-1DD2-E7A4-72A8-E7AE2784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526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Uma imagem com design&#10;&#10;Descrição gerada automaticamente">
            <a:extLst>
              <a:ext uri="{FF2B5EF4-FFF2-40B4-BE49-F238E27FC236}">
                <a16:creationId xmlns:a16="http://schemas.microsoft.com/office/drawing/2014/main" id="{B1294760-7FE4-808D-DFD0-85BDAAF6CE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7"/>
            <a:ext cx="18288000" cy="10287000"/>
          </a:xfrm>
          <a:prstGeom prst="rect">
            <a:avLst/>
          </a:prstGeom>
        </p:spPr>
      </p:pic>
      <p:pic>
        <p:nvPicPr>
          <p:cNvPr id="8" name="Imagem 9" descr="Uma imagem com design&#10;&#10;Descrição gerada automaticamente">
            <a:extLst>
              <a:ext uri="{FF2B5EF4-FFF2-40B4-BE49-F238E27FC236}">
                <a16:creationId xmlns:a16="http://schemas.microsoft.com/office/drawing/2014/main" id="{71427FD2-1048-D64B-4079-08E1EAD61C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B085F-437E-6A06-2DF0-634867BE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8D71F-E89B-5B43-863F-796B559E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F5A86-8448-2788-8858-A4EF68807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1857" y="1069340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CA38BE-210A-E643-9A01-F37B114E764B}" type="datetimeFigureOut">
              <a:rPr lang="en-PT" smtClean="0"/>
              <a:t>5/22/24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38B7-13A0-7A47-AF5A-862C0E4BA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2457" y="106934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7A33-6DAA-0525-83DA-226160DC9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0457" y="1069340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3813D-E76E-A847-B9BF-383064DAA82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1958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9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hpc-ju.europa.eu/access-our-supercomputers/eurohpc-access-calls_e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1289" y="9395900"/>
            <a:ext cx="2321025" cy="696308"/>
          </a:xfrm>
          <a:custGeom>
            <a:avLst/>
            <a:gdLst/>
            <a:ahLst/>
            <a:cxnLst/>
            <a:rect l="l" t="t" r="r" b="b"/>
            <a:pathLst>
              <a:path w="2321025" h="696308">
                <a:moveTo>
                  <a:pt x="0" y="0"/>
                </a:moveTo>
                <a:lnTo>
                  <a:pt x="2321025" y="0"/>
                </a:lnTo>
                <a:lnTo>
                  <a:pt x="2321025" y="696308"/>
                </a:lnTo>
                <a:lnTo>
                  <a:pt x="0" y="696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17019" y="9388416"/>
            <a:ext cx="3546043" cy="744669"/>
          </a:xfrm>
          <a:custGeom>
            <a:avLst/>
            <a:gdLst/>
            <a:ahLst/>
            <a:cxnLst/>
            <a:rect l="l" t="t" r="r" b="b"/>
            <a:pathLst>
              <a:path w="3546043" h="744669">
                <a:moveTo>
                  <a:pt x="0" y="0"/>
                </a:moveTo>
                <a:lnTo>
                  <a:pt x="3546043" y="0"/>
                </a:lnTo>
                <a:lnTo>
                  <a:pt x="3546043" y="744669"/>
                </a:lnTo>
                <a:lnTo>
                  <a:pt x="0" y="744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653200" y="9412597"/>
            <a:ext cx="6215650" cy="735017"/>
            <a:chOff x="0" y="0"/>
            <a:chExt cx="1637044" cy="1935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7044" cy="193585"/>
            </a:xfrm>
            <a:custGeom>
              <a:avLst/>
              <a:gdLst/>
              <a:ahLst/>
              <a:cxnLst/>
              <a:rect l="l" t="t" r="r" b="b"/>
              <a:pathLst>
                <a:path w="1637044" h="193585">
                  <a:moveTo>
                    <a:pt x="0" y="0"/>
                  </a:moveTo>
                  <a:lnTo>
                    <a:pt x="1637044" y="0"/>
                  </a:lnTo>
                  <a:lnTo>
                    <a:pt x="1637044" y="193585"/>
                  </a:lnTo>
                  <a:lnTo>
                    <a:pt x="0" y="193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637044" cy="21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Sora 1"/>
                </a:rPr>
                <a:t>This project has received funding from the European High-Performance Computing Joint Undertaking under grant agreement No.101139786.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3124200"/>
            <a:ext cx="18288000" cy="7162800"/>
          </a:xfrm>
          <a:custGeom>
            <a:avLst/>
            <a:gdLst/>
            <a:ahLst/>
            <a:cxnLst/>
            <a:rect l="l" t="t" r="r" b="b"/>
            <a:pathLst>
              <a:path w="18288000" h="7162800">
                <a:moveTo>
                  <a:pt x="0" y="0"/>
                </a:moveTo>
                <a:lnTo>
                  <a:pt x="18288000" y="0"/>
                </a:lnTo>
                <a:lnTo>
                  <a:pt x="18288000" y="7162800"/>
                </a:lnTo>
                <a:lnTo>
                  <a:pt x="0" y="7162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77368" y="113338"/>
            <a:ext cx="6268296" cy="2507318"/>
          </a:xfrm>
          <a:custGeom>
            <a:avLst/>
            <a:gdLst/>
            <a:ahLst/>
            <a:cxnLst/>
            <a:rect l="l" t="t" r="r" b="b"/>
            <a:pathLst>
              <a:path w="6268296" h="2507318">
                <a:moveTo>
                  <a:pt x="0" y="0"/>
                </a:moveTo>
                <a:lnTo>
                  <a:pt x="6268296" y="0"/>
                </a:lnTo>
                <a:lnTo>
                  <a:pt x="6268296" y="2507319"/>
                </a:lnTo>
                <a:lnTo>
                  <a:pt x="0" y="2507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90456" y="2658757"/>
            <a:ext cx="6655282" cy="290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1"/>
              </a:lnSpc>
            </a:pPr>
            <a:r>
              <a:rPr lang="en-US" sz="6619">
                <a:solidFill>
                  <a:srgbClr val="19E6B8"/>
                </a:solidFill>
                <a:latin typeface="Sora 2"/>
              </a:rPr>
              <a:t>Unlocking</a:t>
            </a:r>
          </a:p>
          <a:p>
            <a:pPr algn="l">
              <a:lnSpc>
                <a:spcPts val="7611"/>
              </a:lnSpc>
            </a:pPr>
            <a:r>
              <a:rPr lang="en-US" sz="6619">
                <a:solidFill>
                  <a:srgbClr val="19E6B8"/>
                </a:solidFill>
                <a:latin typeface="Sora 2"/>
              </a:rPr>
              <a:t>European-level </a:t>
            </a:r>
          </a:p>
          <a:p>
            <a:pPr algn="l">
              <a:lnSpc>
                <a:spcPts val="7611"/>
              </a:lnSpc>
            </a:pPr>
            <a:r>
              <a:rPr lang="en-US" sz="6619">
                <a:solidFill>
                  <a:srgbClr val="19E6B8"/>
                </a:solidFill>
                <a:latin typeface="Sora 2"/>
              </a:rPr>
              <a:t>HPC Support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3BD10-2F0A-FD9B-4481-54A658E9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Expected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18CF2C-0D2C-3ED9-213C-79DAA9BAA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Publish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best practice guidelines on how to code applications that use </a:t>
            </a:r>
            <a:r>
              <a:rPr lang="en-US" sz="2800" dirty="0" err="1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EuroHPC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supercomputers adequately;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Create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 knowledge pool publicly available with the resources of training and webinar activities;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Provide</a:t>
            </a:r>
            <a:r>
              <a:rPr lang="en-US" sz="2800" dirty="0">
                <a:solidFill>
                  <a:srgbClr val="57FFDC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the community with </a:t>
            </a:r>
            <a:r>
              <a:rPr lang="en-US" sz="2800" dirty="0" err="1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optimised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codes of various scientific domains;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Foster</a:t>
            </a:r>
            <a:r>
              <a:rPr lang="en-US" sz="2800" dirty="0">
                <a:solidFill>
                  <a:srgbClr val="57FFDC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an educated HPC user community;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Provide</a:t>
            </a:r>
            <a:r>
              <a:rPr lang="en-US" sz="2800" dirty="0">
                <a:solidFill>
                  <a:srgbClr val="57FFDC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 wide range of support services across all </a:t>
            </a:r>
            <a:r>
              <a:rPr lang="en-US" sz="2800" dirty="0" err="1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EuroHPC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JU centers.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marL="0" indent="0">
              <a:buNone/>
            </a:pP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A8F6D91-E4E1-A461-FD42-600EDA6A83EC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chemeClr val="tx1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Services</a:t>
            </a:r>
            <a:endParaRPr lang="en-PT">
              <a:solidFill>
                <a:srgbClr val="19E6B8"/>
              </a:solidFill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3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3BD10-2F0A-FD9B-4481-54A658E9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FF11FF9-9159-E267-7DC6-88EB137F8F69}"/>
              </a:ext>
            </a:extLst>
          </p:cNvPr>
          <p:cNvGrpSpPr/>
          <p:nvPr/>
        </p:nvGrpSpPr>
        <p:grpSpPr>
          <a:xfrm>
            <a:off x="2296996" y="3086100"/>
            <a:ext cx="13694007" cy="6108700"/>
            <a:chOff x="2296996" y="3086100"/>
            <a:chExt cx="13694007" cy="6108700"/>
          </a:xfrm>
        </p:grpSpPr>
        <p:pic>
          <p:nvPicPr>
            <p:cNvPr id="11" name="Imagem 10" descr="Uma imagem com texto, captura de ecrã, Tipo de letra, cartão de visita&#10;&#10;Descrição gerada automaticamente">
              <a:extLst>
                <a:ext uri="{FF2B5EF4-FFF2-40B4-BE49-F238E27FC236}">
                  <a16:creationId xmlns:a16="http://schemas.microsoft.com/office/drawing/2014/main" id="{73770339-5B34-DE17-C205-5BEA7E8A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996" y="3086100"/>
              <a:ext cx="13694007" cy="6108700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84DB8CF-2582-9F76-C540-66CADDA458A2}"/>
                </a:ext>
              </a:extLst>
            </p:cNvPr>
            <p:cNvSpPr/>
            <p:nvPr/>
          </p:nvSpPr>
          <p:spPr>
            <a:xfrm>
              <a:off x="2296996" y="4533900"/>
              <a:ext cx="4180004" cy="1066800"/>
            </a:xfrm>
            <a:prstGeom prst="rect">
              <a:avLst/>
            </a:prstGeom>
            <a:solidFill>
              <a:srgbClr val="FDFDFC"/>
            </a:solidFill>
            <a:ln>
              <a:solidFill>
                <a:srgbClr val="FDFD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6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A8F6D91-E4E1-A461-FD42-600EDA6A83EC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chemeClr val="tx1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solidFill>
                <a:srgbClr val="19E6B8"/>
              </a:solidFill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D84D7-C054-C299-B6AF-6CFF2EE1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ra" pitchFamily="2" charset="0"/>
                <a:cs typeface="Sora" pitchFamily="2" charset="0"/>
              </a:rPr>
              <a:t>Access the Resources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8FDD2F-58A7-AA21-8DAB-4A6085EC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3779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Access to </a:t>
            </a:r>
            <a:r>
              <a:rPr lang="en-US" sz="2800" dirty="0" err="1">
                <a:solidFill>
                  <a:srgbClr val="19E6B8"/>
                </a:solidFill>
                <a:latin typeface="Sora 1"/>
              </a:rPr>
              <a:t>EuroHPC</a:t>
            </a:r>
            <a:r>
              <a:rPr lang="en-US" sz="2800" dirty="0">
                <a:solidFill>
                  <a:srgbClr val="19E6B8"/>
                </a:solidFill>
                <a:latin typeface="Sora 1"/>
              </a:rPr>
              <a:t> JU supercomputers 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through open calls</a:t>
            </a:r>
            <a:r>
              <a:rPr lang="en-US" sz="2800" b="1" baseline="30000" dirty="0">
                <a:solidFill>
                  <a:srgbClr val="19E6B8"/>
                </a:solidFill>
                <a:latin typeface="Sora 1"/>
              </a:rPr>
              <a:t>1</a:t>
            </a:r>
          </a:p>
          <a:p>
            <a:pPr marL="914400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Sora 1"/>
              </a:rPr>
              <a:t>Regular, Extreme Scale, and AI/Data Intensive access typologies</a:t>
            </a:r>
          </a:p>
          <a:p>
            <a:pPr marL="914400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Sora 1"/>
              </a:rPr>
              <a:t>Accepted projects are matched to adequate supercomputers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 1"/>
            </a:endParaRP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 1"/>
            </a:endParaRPr>
          </a:p>
          <a:p>
            <a:pPr algn="just">
              <a:lnSpc>
                <a:spcPts val="3779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Access to </a:t>
            </a:r>
            <a:r>
              <a:rPr lang="en-US" sz="2800" dirty="0">
                <a:solidFill>
                  <a:srgbClr val="19E6B8"/>
                </a:solidFill>
                <a:latin typeface="Sora 1"/>
              </a:rPr>
              <a:t>EPICURE support 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for accepted projects</a:t>
            </a:r>
          </a:p>
          <a:p>
            <a:pPr marL="857250" lvl="1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Sora 1"/>
              </a:rPr>
              <a:t>Users choose the level of support needed</a:t>
            </a:r>
          </a:p>
          <a:p>
            <a:pPr marL="857250" lvl="1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Sora 1"/>
              </a:rPr>
              <a:t>A team of experts will work closely with users to achieve set goals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D164083-A8C1-F743-3DCD-60063807A942}"/>
              </a:ext>
            </a:extLst>
          </p:cNvPr>
          <p:cNvSpPr txBox="1"/>
          <p:nvPr/>
        </p:nvSpPr>
        <p:spPr>
          <a:xfrm>
            <a:off x="1257300" y="9739312"/>
            <a:ext cx="102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99" b="1" baseline="30000" dirty="0">
                <a:solidFill>
                  <a:srgbClr val="19E6B8"/>
                </a:solidFill>
                <a:latin typeface="Sora 1"/>
              </a:rPr>
              <a:t>1.</a:t>
            </a:r>
            <a:r>
              <a:rPr lang="en-US" sz="1800" dirty="0">
                <a:solidFill>
                  <a:srgbClr val="000000"/>
                </a:solidFill>
                <a:latin typeface="Sora 1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Sora 1"/>
                <a:hlinkClick r:id="rId2"/>
              </a:rPr>
              <a:t>https://eurohpc-ju.europa.eu/access-our-supercomputers/eurohpc-access-calls_en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33225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5FCB62F-C145-1DE6-CE76-6F7F82E0A0A1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chemeClr val="tx1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solidFill>
                <a:srgbClr val="19E6B8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6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6291411"/>
            <a:ext cx="18288000" cy="36415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64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842563" y="4020750"/>
            <a:ext cx="925804" cy="592655"/>
          </a:xfrm>
          <a:custGeom>
            <a:avLst/>
            <a:gdLst/>
            <a:ahLst/>
            <a:cxnLst/>
            <a:rect l="l" t="t" r="r" b="b"/>
            <a:pathLst>
              <a:path w="925804" h="592655">
                <a:moveTo>
                  <a:pt x="0" y="0"/>
                </a:moveTo>
                <a:lnTo>
                  <a:pt x="925804" y="0"/>
                </a:lnTo>
                <a:lnTo>
                  <a:pt x="925804" y="592655"/>
                </a:lnTo>
                <a:lnTo>
                  <a:pt x="0" y="592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323166" y="4020750"/>
            <a:ext cx="2208652" cy="592655"/>
          </a:xfrm>
          <a:custGeom>
            <a:avLst/>
            <a:gdLst/>
            <a:ahLst/>
            <a:cxnLst/>
            <a:rect l="l" t="t" r="r" b="b"/>
            <a:pathLst>
              <a:path w="2208652" h="592655">
                <a:moveTo>
                  <a:pt x="0" y="0"/>
                </a:moveTo>
                <a:lnTo>
                  <a:pt x="2208652" y="0"/>
                </a:lnTo>
                <a:lnTo>
                  <a:pt x="2208652" y="592655"/>
                </a:lnTo>
                <a:lnTo>
                  <a:pt x="0" y="59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5864110" y="4020750"/>
            <a:ext cx="2175192" cy="592655"/>
          </a:xfrm>
          <a:custGeom>
            <a:avLst/>
            <a:gdLst/>
            <a:ahLst/>
            <a:cxnLst/>
            <a:rect l="l" t="t" r="r" b="b"/>
            <a:pathLst>
              <a:path w="2175192" h="592655">
                <a:moveTo>
                  <a:pt x="0" y="0"/>
                </a:moveTo>
                <a:lnTo>
                  <a:pt x="2175192" y="0"/>
                </a:lnTo>
                <a:lnTo>
                  <a:pt x="2175192" y="592655"/>
                </a:lnTo>
                <a:lnTo>
                  <a:pt x="0" y="592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371595" y="4042264"/>
            <a:ext cx="2042339" cy="549628"/>
          </a:xfrm>
          <a:custGeom>
            <a:avLst/>
            <a:gdLst/>
            <a:ahLst/>
            <a:cxnLst/>
            <a:rect l="l" t="t" r="r" b="b"/>
            <a:pathLst>
              <a:path w="2042339" h="549628">
                <a:moveTo>
                  <a:pt x="0" y="0"/>
                </a:moveTo>
                <a:lnTo>
                  <a:pt x="2042339" y="0"/>
                </a:lnTo>
                <a:lnTo>
                  <a:pt x="2042339" y="549627"/>
                </a:lnTo>
                <a:lnTo>
                  <a:pt x="0" y="549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47309" y="4078162"/>
            <a:ext cx="1801814" cy="343537"/>
          </a:xfrm>
          <a:custGeom>
            <a:avLst/>
            <a:gdLst/>
            <a:ahLst/>
            <a:cxnLst/>
            <a:rect l="l" t="t" r="r" b="b"/>
            <a:pathLst>
              <a:path w="1801814" h="343537">
                <a:moveTo>
                  <a:pt x="0" y="0"/>
                </a:moveTo>
                <a:lnTo>
                  <a:pt x="1801814" y="0"/>
                </a:lnTo>
                <a:lnTo>
                  <a:pt x="1801814" y="343537"/>
                </a:lnTo>
                <a:lnTo>
                  <a:pt x="0" y="343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882498" y="3886456"/>
            <a:ext cx="1615441" cy="726948"/>
          </a:xfrm>
          <a:custGeom>
            <a:avLst/>
            <a:gdLst/>
            <a:ahLst/>
            <a:cxnLst/>
            <a:rect l="l" t="t" r="r" b="b"/>
            <a:pathLst>
              <a:path w="1615441" h="726948">
                <a:moveTo>
                  <a:pt x="0" y="0"/>
                </a:moveTo>
                <a:lnTo>
                  <a:pt x="1615441" y="0"/>
                </a:lnTo>
                <a:lnTo>
                  <a:pt x="1615441" y="726949"/>
                </a:lnTo>
                <a:lnTo>
                  <a:pt x="0" y="726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831314" y="4015883"/>
            <a:ext cx="1614123" cy="468096"/>
          </a:xfrm>
          <a:custGeom>
            <a:avLst/>
            <a:gdLst/>
            <a:ahLst/>
            <a:cxnLst/>
            <a:rect l="l" t="t" r="r" b="b"/>
            <a:pathLst>
              <a:path w="1614123" h="468096">
                <a:moveTo>
                  <a:pt x="0" y="0"/>
                </a:moveTo>
                <a:lnTo>
                  <a:pt x="1614123" y="0"/>
                </a:lnTo>
                <a:lnTo>
                  <a:pt x="1614123" y="468096"/>
                </a:lnTo>
                <a:lnTo>
                  <a:pt x="0" y="4680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3282797" y="5107855"/>
            <a:ext cx="1819364" cy="609487"/>
          </a:xfrm>
          <a:custGeom>
            <a:avLst/>
            <a:gdLst/>
            <a:ahLst/>
            <a:cxnLst/>
            <a:rect l="l" t="t" r="r" b="b"/>
            <a:pathLst>
              <a:path w="1819364" h="609487">
                <a:moveTo>
                  <a:pt x="0" y="0"/>
                </a:moveTo>
                <a:lnTo>
                  <a:pt x="1819364" y="0"/>
                </a:lnTo>
                <a:lnTo>
                  <a:pt x="1819364" y="609487"/>
                </a:lnTo>
                <a:lnTo>
                  <a:pt x="0" y="6094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6064186" y="5004751"/>
            <a:ext cx="738529" cy="738529"/>
          </a:xfrm>
          <a:custGeom>
            <a:avLst/>
            <a:gdLst/>
            <a:ahLst/>
            <a:cxnLst/>
            <a:rect l="l" t="t" r="r" b="b"/>
            <a:pathLst>
              <a:path w="738529" h="738529">
                <a:moveTo>
                  <a:pt x="0" y="0"/>
                </a:moveTo>
                <a:lnTo>
                  <a:pt x="738530" y="0"/>
                </a:lnTo>
                <a:lnTo>
                  <a:pt x="738530" y="738529"/>
                </a:lnTo>
                <a:lnTo>
                  <a:pt x="0" y="738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7726683" y="5061640"/>
            <a:ext cx="1443310" cy="681640"/>
          </a:xfrm>
          <a:custGeom>
            <a:avLst/>
            <a:gdLst/>
            <a:ahLst/>
            <a:cxnLst/>
            <a:rect l="l" t="t" r="r" b="b"/>
            <a:pathLst>
              <a:path w="1443310" h="681640">
                <a:moveTo>
                  <a:pt x="0" y="0"/>
                </a:moveTo>
                <a:lnTo>
                  <a:pt x="1443310" y="0"/>
                </a:lnTo>
                <a:lnTo>
                  <a:pt x="1443310" y="681640"/>
                </a:lnTo>
                <a:lnTo>
                  <a:pt x="0" y="6816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1117" b="-2004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0093918" y="5144941"/>
            <a:ext cx="1842786" cy="598340"/>
          </a:xfrm>
          <a:custGeom>
            <a:avLst/>
            <a:gdLst/>
            <a:ahLst/>
            <a:cxnLst/>
            <a:rect l="l" t="t" r="r" b="b"/>
            <a:pathLst>
              <a:path w="1842786" h="598340">
                <a:moveTo>
                  <a:pt x="0" y="0"/>
                </a:moveTo>
                <a:lnTo>
                  <a:pt x="1842785" y="0"/>
                </a:lnTo>
                <a:lnTo>
                  <a:pt x="1842785" y="598339"/>
                </a:lnTo>
                <a:lnTo>
                  <a:pt x="0" y="5983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660603" y="5089205"/>
            <a:ext cx="1808745" cy="521521"/>
          </a:xfrm>
          <a:custGeom>
            <a:avLst/>
            <a:gdLst/>
            <a:ahLst/>
            <a:cxnLst/>
            <a:rect l="l" t="t" r="r" b="b"/>
            <a:pathLst>
              <a:path w="1808745" h="521521">
                <a:moveTo>
                  <a:pt x="0" y="0"/>
                </a:moveTo>
                <a:lnTo>
                  <a:pt x="1808745" y="0"/>
                </a:lnTo>
                <a:lnTo>
                  <a:pt x="1808745" y="521521"/>
                </a:lnTo>
                <a:lnTo>
                  <a:pt x="0" y="5215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5193248" y="5166519"/>
            <a:ext cx="1735182" cy="492161"/>
          </a:xfrm>
          <a:custGeom>
            <a:avLst/>
            <a:gdLst/>
            <a:ahLst/>
            <a:cxnLst/>
            <a:rect l="l" t="t" r="r" b="b"/>
            <a:pathLst>
              <a:path w="1735182" h="492161">
                <a:moveTo>
                  <a:pt x="0" y="0"/>
                </a:moveTo>
                <a:lnTo>
                  <a:pt x="1735182" y="0"/>
                </a:lnTo>
                <a:lnTo>
                  <a:pt x="1735182" y="492160"/>
                </a:lnTo>
                <a:lnTo>
                  <a:pt x="0" y="4921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7057703" y="6520020"/>
            <a:ext cx="2187328" cy="648097"/>
          </a:xfrm>
          <a:custGeom>
            <a:avLst/>
            <a:gdLst/>
            <a:ahLst/>
            <a:cxnLst/>
            <a:rect l="l" t="t" r="r" b="b"/>
            <a:pathLst>
              <a:path w="2187328" h="648097">
                <a:moveTo>
                  <a:pt x="0" y="0"/>
                </a:moveTo>
                <a:lnTo>
                  <a:pt x="2187328" y="0"/>
                </a:lnTo>
                <a:lnTo>
                  <a:pt x="2187328" y="648097"/>
                </a:lnTo>
                <a:lnTo>
                  <a:pt x="0" y="64809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359570" y="4947961"/>
            <a:ext cx="1201106" cy="900830"/>
          </a:xfrm>
          <a:custGeom>
            <a:avLst/>
            <a:gdLst/>
            <a:ahLst/>
            <a:cxnLst/>
            <a:rect l="l" t="t" r="r" b="b"/>
            <a:pathLst>
              <a:path w="1201106" h="900830">
                <a:moveTo>
                  <a:pt x="0" y="0"/>
                </a:moveTo>
                <a:lnTo>
                  <a:pt x="1201106" y="0"/>
                </a:lnTo>
                <a:lnTo>
                  <a:pt x="1201106" y="900829"/>
                </a:lnTo>
                <a:lnTo>
                  <a:pt x="0" y="9008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0193706" y="6381455"/>
            <a:ext cx="1036591" cy="786662"/>
          </a:xfrm>
          <a:custGeom>
            <a:avLst/>
            <a:gdLst/>
            <a:ahLst/>
            <a:cxnLst/>
            <a:rect l="l" t="t" r="r" b="b"/>
            <a:pathLst>
              <a:path w="1036591" h="786662">
                <a:moveTo>
                  <a:pt x="0" y="0"/>
                </a:moveTo>
                <a:lnTo>
                  <a:pt x="1036591" y="0"/>
                </a:lnTo>
                <a:lnTo>
                  <a:pt x="1036591" y="786662"/>
                </a:lnTo>
                <a:lnTo>
                  <a:pt x="0" y="78666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3DD6-CD66-2AB3-E468-05EBEAD5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Consortium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359D4ADB-7E27-27D1-A560-F5327432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6" y="0"/>
            <a:ext cx="18637751" cy="10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95D57-AEF3-C3CD-8B02-D1D3E6B0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43100"/>
            <a:ext cx="15773400" cy="7205662"/>
          </a:xfrm>
        </p:spPr>
        <p:txBody>
          <a:bodyPr/>
          <a:lstStyle/>
          <a:p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Context</a:t>
            </a:r>
            <a:endParaRPr lang="en-PT" dirty="0">
              <a:solidFill>
                <a:srgbClr val="19E6B8"/>
              </a:solidFill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  <a:endParaRPr lang="en-PT" dirty="0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</a:t>
            </a:r>
            <a:r>
              <a:rPr lang="en-PT" dirty="0">
                <a:latin typeface="Sora" pitchFamily="2" charset="0"/>
                <a:cs typeface="Sora" pitchFamily="2" charset="0"/>
              </a:rPr>
              <a:t>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</a:t>
            </a:r>
            <a:r>
              <a:rPr lang="en-PT" dirty="0">
                <a:latin typeface="Sora" pitchFamily="2" charset="0"/>
                <a:cs typeface="Sora" pitchFamily="2" charset="0"/>
              </a:rPr>
              <a:t>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 dirty="0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5A33E4-1568-9CBF-4B87-ADA79106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Context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691F6C-69F0-1B24-3728-2FE8690B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ts val="3779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19E6B8"/>
                </a:solidFill>
                <a:latin typeface="Sora 1"/>
              </a:rPr>
              <a:t>HPC</a:t>
            </a:r>
            <a:r>
              <a:rPr lang="en-US" b="1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ora 1"/>
              </a:rPr>
              <a:t>has enabled technologies with a positive impact on society</a:t>
            </a:r>
          </a:p>
          <a:p>
            <a:pPr marL="898525" indent="-436563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More 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precise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climate and weather modelling</a:t>
            </a:r>
          </a:p>
          <a:p>
            <a:pPr marL="898525" indent="-436563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Reduced healthcare 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research costs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through simulation</a:t>
            </a:r>
          </a:p>
          <a:p>
            <a:pPr marL="898525" indent="-436563" algn="just">
              <a:lnSpc>
                <a:spcPts val="3779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Planning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and 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yield prediction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of renewable energy resources</a:t>
            </a:r>
          </a:p>
          <a:p>
            <a:pPr marL="898525" indent="-436563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Train 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larger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and more 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complex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Artificial Intelligence models</a:t>
            </a:r>
          </a:p>
          <a:p>
            <a:pPr marL="898525" indent="-436563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…</a:t>
            </a:r>
          </a:p>
          <a:p>
            <a:pPr marL="233362" indent="0" algn="just">
              <a:lnSpc>
                <a:spcPts val="3779"/>
              </a:lnSpc>
              <a:buNone/>
            </a:pPr>
            <a:endParaRPr lang="en-US" sz="32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marL="0" indent="0" algn="just">
              <a:lnSpc>
                <a:spcPts val="3779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Sora 1"/>
              </a:rPr>
              <a:t>Installation of supercomputers in multiple countries reflects a commitment to HPC's technological potential</a:t>
            </a:r>
          </a:p>
          <a:p>
            <a:pPr marL="898525" indent="-436563" algn="just">
              <a:lnSpc>
                <a:spcPts val="3779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EuroHPC</a:t>
            </a: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JU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has been instrumental in elevating European supercomputing</a:t>
            </a:r>
          </a:p>
          <a:p>
            <a:pPr marL="0" indent="0">
              <a:buNone/>
            </a:pP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808535" y="5934701"/>
            <a:ext cx="1828354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ora 1 Bold"/>
              </a:rPr>
              <a:t>LEONARDO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7545" y="6540359"/>
            <a:ext cx="770334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LUMI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14351" y="7148690"/>
            <a:ext cx="281672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ora 1 Bold"/>
              </a:rPr>
              <a:t>MARE NOSTRUM 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4251" y="5934701"/>
            <a:ext cx="1657945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KAROLINA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03025" y="6540359"/>
            <a:ext cx="861417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VEGA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13702" y="7148690"/>
            <a:ext cx="1639044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MELUXINA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35406" y="7757021"/>
            <a:ext cx="1995636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DISCOVERER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03867" y="8394217"/>
            <a:ext cx="1858714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Sora 1 Bold"/>
              </a:rPr>
              <a:t>DEUCALION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04120" y="5934701"/>
            <a:ext cx="127367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ora 1 Bold"/>
              </a:rPr>
              <a:t>JUPITER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30711" y="6540359"/>
            <a:ext cx="202049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ora 1 Bold"/>
              </a:rPr>
              <a:t>JULIO VERNE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32CAC1F-AE59-6648-A695-1C1BBCB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Context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DDF599C7-A3C7-751C-3EE3-A690B5C37B35}"/>
              </a:ext>
            </a:extLst>
          </p:cNvPr>
          <p:cNvGrpSpPr/>
          <p:nvPr/>
        </p:nvGrpSpPr>
        <p:grpSpPr>
          <a:xfrm>
            <a:off x="2367928" y="2743099"/>
            <a:ext cx="2781776" cy="2781776"/>
            <a:chOff x="0" y="0"/>
            <a:chExt cx="812800" cy="812800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0203593E-73E1-AE90-5606-4ACFD37121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E6B8"/>
            </a:solidFill>
          </p:spPr>
          <p:txBody>
            <a:bodyPr/>
            <a:lstStyle/>
            <a:p>
              <a:endParaRPr lang="en-PT" dirty="0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ED87BD9D-D5B4-411B-933E-7C214FBF8541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7"/>
                </a:lnSpc>
              </a:pPr>
              <a:r>
                <a:rPr lang="en-US" sz="3600" dirty="0">
                  <a:solidFill>
                    <a:srgbClr val="000000"/>
                  </a:solidFill>
                  <a:latin typeface="Sora 1 Bold"/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  <a:latin typeface="Sora 1 Bold"/>
                </a:rPr>
                <a:t> </a:t>
              </a:r>
            </a:p>
            <a:p>
              <a:pPr algn="ctr">
                <a:lnSpc>
                  <a:spcPts val="1887"/>
                </a:lnSpc>
              </a:pPr>
              <a:endParaRPr lang="en-US" sz="2400" dirty="0">
                <a:solidFill>
                  <a:srgbClr val="000000"/>
                </a:solidFill>
                <a:latin typeface="Sora 1 Bold"/>
              </a:endParaRPr>
            </a:p>
            <a:p>
              <a:pPr algn="ctr">
                <a:lnSpc>
                  <a:spcPts val="1887"/>
                </a:lnSpc>
              </a:pPr>
              <a:r>
                <a:rPr lang="en-US" sz="2400" dirty="0">
                  <a:solidFill>
                    <a:srgbClr val="000000"/>
                  </a:solidFill>
                  <a:latin typeface="Sora 1 Bold"/>
                </a:rPr>
                <a:t>Pre-</a:t>
              </a:r>
              <a:r>
                <a:rPr lang="en-US" sz="2400" dirty="0" err="1">
                  <a:solidFill>
                    <a:srgbClr val="000000"/>
                  </a:solidFill>
                  <a:latin typeface="Sora 1 Bold"/>
                </a:rPr>
                <a:t>Exascale</a:t>
              </a:r>
              <a:endParaRPr lang="en-US" sz="1700" dirty="0">
                <a:solidFill>
                  <a:srgbClr val="000000"/>
                </a:solidFill>
                <a:latin typeface="Sora 1 Bold"/>
              </a:endParaRPr>
            </a:p>
          </p:txBody>
        </p:sp>
      </p:grpSp>
      <p:grpSp>
        <p:nvGrpSpPr>
          <p:cNvPr id="25" name="Group 5">
            <a:extLst>
              <a:ext uri="{FF2B5EF4-FFF2-40B4-BE49-F238E27FC236}">
                <a16:creationId xmlns:a16="http://schemas.microsoft.com/office/drawing/2014/main" id="{0D87B0DA-5BBA-1A1B-9382-A5B58F5AD70A}"/>
              </a:ext>
            </a:extLst>
          </p:cNvPr>
          <p:cNvGrpSpPr/>
          <p:nvPr/>
        </p:nvGrpSpPr>
        <p:grpSpPr>
          <a:xfrm>
            <a:off x="7442335" y="2740559"/>
            <a:ext cx="2781776" cy="2781776"/>
            <a:chOff x="0" y="0"/>
            <a:chExt cx="812800" cy="812800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DE1AAC7-4797-A651-2044-DC4D1EA22D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E6B8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B8D8E651-FCD0-E98A-DD10-126E20A141E3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7"/>
                </a:lnSpc>
              </a:pPr>
              <a:r>
                <a:rPr lang="en-US" sz="3600" dirty="0">
                  <a:solidFill>
                    <a:srgbClr val="000000"/>
                  </a:solidFill>
                  <a:latin typeface="Sora 1 Bold"/>
                </a:rPr>
                <a:t>5</a:t>
              </a:r>
              <a:endParaRPr lang="en-US" sz="2400" dirty="0">
                <a:solidFill>
                  <a:srgbClr val="000000"/>
                </a:solidFill>
                <a:latin typeface="Sora 1 Bold"/>
              </a:endParaRPr>
            </a:p>
            <a:p>
              <a:pPr algn="ctr">
                <a:lnSpc>
                  <a:spcPts val="1887"/>
                </a:lnSpc>
              </a:pPr>
              <a:endParaRPr lang="en-US" sz="2400" dirty="0">
                <a:solidFill>
                  <a:srgbClr val="000000"/>
                </a:solidFill>
                <a:latin typeface="Sora 1 Bold"/>
              </a:endParaRPr>
            </a:p>
            <a:p>
              <a:pPr algn="ctr">
                <a:lnSpc>
                  <a:spcPts val="1887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Sora 1 Bold"/>
                </a:rPr>
                <a:t>Petascale</a:t>
              </a:r>
              <a:endParaRPr lang="en-US" sz="2400" dirty="0">
                <a:solidFill>
                  <a:srgbClr val="000000"/>
                </a:solidFill>
                <a:latin typeface="Sora 1 Bold"/>
              </a:endParaRP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3150560E-A7D7-7FDF-C12E-A75125D7EB1F}"/>
              </a:ext>
            </a:extLst>
          </p:cNvPr>
          <p:cNvGrpSpPr/>
          <p:nvPr/>
        </p:nvGrpSpPr>
        <p:grpSpPr>
          <a:xfrm>
            <a:off x="12103453" y="2740559"/>
            <a:ext cx="2791766" cy="2781776"/>
            <a:chOff x="-2919" y="0"/>
            <a:chExt cx="815719" cy="81280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63BDA99-85EE-DCE9-09AA-9EF4757695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E6B8"/>
            </a:solidFill>
          </p:spPr>
          <p:txBody>
            <a:bodyPr/>
            <a:lstStyle/>
            <a:p>
              <a:endParaRPr lang="en-PT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C33377EA-0D49-0D05-8D7B-78F38D1A3388}"/>
                </a:ext>
              </a:extLst>
            </p:cNvPr>
            <p:cNvSpPr txBox="1"/>
            <p:nvPr/>
          </p:nvSpPr>
          <p:spPr>
            <a:xfrm>
              <a:off x="-2919" y="102100"/>
              <a:ext cx="815719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7"/>
                </a:lnSpc>
              </a:pPr>
              <a:r>
                <a:rPr lang="en-US" sz="3600" dirty="0">
                  <a:solidFill>
                    <a:srgbClr val="000000"/>
                  </a:solidFill>
                  <a:latin typeface="Sora 1 Bold"/>
                </a:rPr>
                <a:t>2</a:t>
              </a:r>
              <a:endParaRPr lang="en-US" sz="2400" dirty="0">
                <a:solidFill>
                  <a:srgbClr val="000000"/>
                </a:solidFill>
                <a:latin typeface="Sora 1 Bold"/>
              </a:endParaRPr>
            </a:p>
            <a:p>
              <a:pPr algn="ctr">
                <a:lnSpc>
                  <a:spcPts val="1887"/>
                </a:lnSpc>
              </a:pPr>
              <a:endParaRPr lang="en-US" sz="2400" dirty="0">
                <a:solidFill>
                  <a:srgbClr val="000000"/>
                </a:solidFill>
                <a:latin typeface="Sora 1 Bold"/>
              </a:endParaRPr>
            </a:p>
            <a:p>
              <a:pPr algn="ctr">
                <a:lnSpc>
                  <a:spcPts val="1887"/>
                </a:lnSpc>
              </a:pPr>
              <a:r>
                <a:rPr lang="en-US" sz="2400" dirty="0">
                  <a:solidFill>
                    <a:srgbClr val="000000"/>
                  </a:solidFill>
                  <a:latin typeface="Sora 1 Bold"/>
                </a:rPr>
                <a:t>Future </a:t>
              </a:r>
              <a:r>
                <a:rPr lang="en-US" sz="2400" dirty="0" err="1">
                  <a:solidFill>
                    <a:srgbClr val="000000"/>
                  </a:solidFill>
                  <a:latin typeface="Sora 1 Bold"/>
                </a:rPr>
                <a:t>Exascale</a:t>
              </a:r>
              <a:endParaRPr lang="en-US" sz="2400" dirty="0">
                <a:solidFill>
                  <a:srgbClr val="000000"/>
                </a:solidFill>
                <a:latin typeface="Sora 1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A219184-7F54-89AC-9505-223334C4635E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rgbClr val="19E6B8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703D34-81E0-B6B1-18B1-2119CF95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C94DA-4B9E-82D3-1E13-42DAE435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6192500" cy="7205662"/>
          </a:xfrm>
        </p:spPr>
        <p:txBody>
          <a:bodyPr/>
          <a:lstStyle/>
          <a:p>
            <a:pPr marL="0" indent="0" algn="just">
              <a:lnSpc>
                <a:spcPts val="3779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Sora 1"/>
              </a:rPr>
              <a:t>EPICURE draws on the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experience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and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knowledge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of the current and future </a:t>
            </a:r>
            <a:r>
              <a:rPr lang="en-US" sz="2800" b="1" dirty="0" err="1">
                <a:solidFill>
                  <a:srgbClr val="000000"/>
                </a:solidFill>
                <a:latin typeface="Sora 1"/>
              </a:rPr>
              <a:t>EuroHPC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 supercomputer hosting </a:t>
            </a:r>
            <a:r>
              <a:rPr lang="en-US" sz="2800" b="1" dirty="0" err="1">
                <a:solidFill>
                  <a:srgbClr val="000000"/>
                </a:solidFill>
                <a:latin typeface="Sora 1"/>
              </a:rPr>
              <a:t>organisations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 to provide better user support</a:t>
            </a:r>
          </a:p>
          <a:p>
            <a:pPr marL="895350" indent="-434975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Adequate code installation and porting to different architectures (</a:t>
            </a:r>
            <a:r>
              <a:rPr lang="en-US" sz="2800" dirty="0">
                <a:solidFill>
                  <a:srgbClr val="19E6B8"/>
                </a:solidFill>
                <a:latin typeface="Sora 1"/>
              </a:rPr>
              <a:t>Level 2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)</a:t>
            </a:r>
          </a:p>
          <a:p>
            <a:pPr marL="895350" indent="-434975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Intra- and inter-node </a:t>
            </a:r>
            <a:r>
              <a:rPr lang="en-US" sz="2800" dirty="0" err="1">
                <a:solidFill>
                  <a:srgbClr val="000000"/>
                </a:solidFill>
                <a:latin typeface="Sora 1"/>
              </a:rPr>
              <a:t>optimisation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, focusing on accelerators and scalability (</a:t>
            </a:r>
            <a:r>
              <a:rPr lang="en-US" sz="2800" dirty="0">
                <a:solidFill>
                  <a:srgbClr val="19E6B8"/>
                </a:solidFill>
                <a:latin typeface="Sora 1"/>
              </a:rPr>
              <a:t>Level 3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)</a:t>
            </a:r>
          </a:p>
          <a:p>
            <a:pPr marL="0" indent="0" algn="just">
              <a:lnSpc>
                <a:spcPts val="3779"/>
              </a:lnSpc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Sora 1"/>
            </a:endParaRPr>
          </a:p>
          <a:p>
            <a:pPr marL="0" indent="0" algn="just">
              <a:lnSpc>
                <a:spcPts val="3779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Sora 1"/>
              </a:rPr>
              <a:t>Knowledge exchange through the </a:t>
            </a:r>
            <a:r>
              <a:rPr lang="en-US" sz="2800" b="1" dirty="0" err="1">
                <a:solidFill>
                  <a:srgbClr val="000000"/>
                </a:solidFill>
                <a:latin typeface="Sora 1"/>
              </a:rPr>
              <a:t>organisation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 of hardware</a:t>
            </a:r>
            <a:r>
              <a:rPr lang="en-US" sz="2800" b="1" dirty="0">
                <a:latin typeface="Sora 1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specific</a:t>
            </a:r>
            <a:r>
              <a:rPr lang="en-US" sz="2800" b="1" dirty="0">
                <a:solidFill>
                  <a:srgbClr val="57FFDC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training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,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,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hackathons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,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,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webinars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,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and</a:t>
            </a:r>
            <a:r>
              <a:rPr lang="en-US" sz="2800" b="1" dirty="0">
                <a:solidFill>
                  <a:srgbClr val="FFFFFF"/>
                </a:solidFill>
                <a:latin typeface="Sora 1"/>
              </a:rPr>
              <a:t> </a:t>
            </a:r>
            <a:r>
              <a:rPr lang="en-US" sz="2800" b="1" dirty="0">
                <a:solidFill>
                  <a:srgbClr val="19E6B8"/>
                </a:solidFill>
                <a:latin typeface="Sora 1"/>
              </a:rPr>
              <a:t>workshops</a:t>
            </a:r>
            <a:r>
              <a:rPr lang="en-US" sz="2800" b="1" dirty="0">
                <a:solidFill>
                  <a:srgbClr val="000000"/>
                </a:solidFill>
                <a:latin typeface="Sora 1"/>
              </a:rPr>
              <a:t> in several EU countries</a:t>
            </a:r>
          </a:p>
          <a:p>
            <a:pPr marL="895350" indent="-434975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Promotes </a:t>
            </a:r>
            <a:r>
              <a:rPr lang="en-US" sz="2800" dirty="0">
                <a:solidFill>
                  <a:srgbClr val="19E6B8"/>
                </a:solidFill>
                <a:latin typeface="Sora 1"/>
              </a:rPr>
              <a:t>sharing of expertise 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among hosting </a:t>
            </a:r>
            <a:r>
              <a:rPr lang="en-US" sz="2800" dirty="0" err="1">
                <a:solidFill>
                  <a:srgbClr val="000000"/>
                </a:solidFill>
                <a:latin typeface="Sora 1"/>
              </a:rPr>
              <a:t>organisations</a:t>
            </a:r>
            <a:r>
              <a:rPr lang="en-US" sz="2800" dirty="0">
                <a:solidFill>
                  <a:srgbClr val="000000"/>
                </a:solidFill>
                <a:latin typeface="Sora 1"/>
              </a:rPr>
              <a:t> </a:t>
            </a:r>
          </a:p>
          <a:p>
            <a:pPr marL="895350" indent="-434975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ra 1"/>
              </a:rPr>
              <a:t>Provides users with a wide knowledge pool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 1"/>
            </a:endParaRPr>
          </a:p>
          <a:p>
            <a:pPr marL="0" indent="0">
              <a:buNone/>
            </a:pPr>
            <a:endParaRPr lang="en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39D89A-EC5E-1E55-66BF-C3FCEBBD8F68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chemeClr val="tx1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4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07CF0B-44CA-C335-6FBD-EB2E347C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>
                <a:latin typeface="Sora" pitchFamily="2" charset="0"/>
                <a:cs typeface="Sora" pitchFamily="2" charset="0"/>
              </a:rPr>
              <a:t>Main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47C61-053F-1FFC-F8D5-93D3DB8A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To establish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 four-year operation of a distributed European-wide high-performance computing application support service bringing together Application Support Teams (ASTs);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To reach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 large pool of </a:t>
            </a:r>
            <a:r>
              <a:rPr lang="en-US" sz="2800" dirty="0" err="1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EuroHPC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 users;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To develop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a European HPC Application Support portal;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To contribute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to the development and improvement of the European HPC Application Support Service;</a:t>
            </a:r>
          </a:p>
          <a:p>
            <a:pPr algn="just">
              <a:lnSpc>
                <a:spcPts val="3779"/>
              </a:lnSpc>
            </a:pPr>
            <a:endParaRPr lang="en-US" sz="2800" dirty="0">
              <a:solidFill>
                <a:srgbClr val="000000"/>
              </a:solidFill>
              <a:latin typeface="Sora" pitchFamily="2" charset="0"/>
              <a:cs typeface="Sora" pitchFamily="2" charset="0"/>
            </a:endParaRPr>
          </a:p>
          <a:p>
            <a:pPr algn="just">
              <a:lnSpc>
                <a:spcPts val="3779"/>
              </a:lnSpc>
              <a:buClr>
                <a:schemeClr val="tx1"/>
              </a:buClr>
            </a:pPr>
            <a:r>
              <a:rPr lang="en-US" sz="2800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To collaborate </a:t>
            </a:r>
            <a:r>
              <a:rPr lang="en-US" sz="2800" dirty="0">
                <a:solidFill>
                  <a:srgbClr val="000000"/>
                </a:solidFill>
                <a:latin typeface="Sora" pitchFamily="2" charset="0"/>
                <a:cs typeface="Sora" pitchFamily="2" charset="0"/>
              </a:rPr>
              <a:t>with the Centers of Excellence to develop an HPC-skilled workforce.</a:t>
            </a:r>
          </a:p>
          <a:p>
            <a:pPr marL="0" indent="0">
              <a:buNone/>
            </a:pP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599989B-7B47-A731-E596-4B63C2415658}"/>
              </a:ext>
            </a:extLst>
          </p:cNvPr>
          <p:cNvSpPr txBox="1">
            <a:spLocks/>
          </p:cNvSpPr>
          <p:nvPr/>
        </p:nvSpPr>
        <p:spPr>
          <a:xfrm>
            <a:off x="1257300" y="1943100"/>
            <a:ext cx="15773400" cy="720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Context</a:t>
            </a:r>
          </a:p>
          <a:p>
            <a:pPr>
              <a:buClr>
                <a:schemeClr val="tx1"/>
              </a:buClr>
            </a:pP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Miss</a:t>
            </a:r>
            <a:r>
              <a:rPr lang="pt-PT" dirty="0">
                <a:latin typeface="Sora" pitchFamily="2" charset="0"/>
                <a:cs typeface="Sora" pitchFamily="2" charset="0"/>
              </a:rPr>
              <a:t>i</a:t>
            </a:r>
            <a:r>
              <a:rPr lang="en-PT">
                <a:latin typeface="Sora" pitchFamily="2" charset="0"/>
                <a:cs typeface="Sora" pitchFamily="2" charset="0"/>
              </a:rPr>
              <a:t>on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latin typeface="Sora" pitchFamily="2" charset="0"/>
                <a:cs typeface="Sora" pitchFamily="2" charset="0"/>
              </a:rPr>
              <a:t>Main Goals</a:t>
            </a:r>
          </a:p>
          <a:p>
            <a:r>
              <a:rPr lang="pt-PT" dirty="0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PT">
                <a:solidFill>
                  <a:srgbClr val="19E6B8"/>
                </a:solidFill>
                <a:latin typeface="Sora" pitchFamily="2" charset="0"/>
                <a:cs typeface="Sora" pitchFamily="2" charset="0"/>
              </a:rPr>
              <a:t>Expected Outcomes</a:t>
            </a: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Support</a:t>
            </a:r>
            <a:r>
              <a:rPr lang="pt-PT" dirty="0">
                <a:latin typeface="Sora" pitchFamily="2" charset="0"/>
                <a:cs typeface="Sora" pitchFamily="2" charset="0"/>
              </a:rPr>
              <a:t> </a:t>
            </a:r>
            <a:r>
              <a:rPr lang="pt-PT" dirty="0" err="1">
                <a:latin typeface="Sora" pitchFamily="2" charset="0"/>
                <a:cs typeface="Sora" pitchFamily="2" charset="0"/>
              </a:rPr>
              <a:t>Services</a:t>
            </a:r>
            <a:endParaRPr lang="en-PT">
              <a:latin typeface="Sora" pitchFamily="2" charset="0"/>
              <a:cs typeface="Sora" pitchFamily="2" charset="0"/>
            </a:endParaRPr>
          </a:p>
          <a:p>
            <a:r>
              <a:rPr lang="pt-PT" dirty="0">
                <a:latin typeface="Sora" pitchFamily="2" charset="0"/>
                <a:cs typeface="Sora" pitchFamily="2" charset="0"/>
              </a:rPr>
              <a:t> Access the </a:t>
            </a:r>
            <a:r>
              <a:rPr lang="pt-PT" dirty="0" err="1">
                <a:latin typeface="Sora" pitchFamily="2" charset="0"/>
                <a:cs typeface="Sora" pitchFamily="2" charset="0"/>
              </a:rPr>
              <a:t>Resources</a:t>
            </a:r>
            <a:endParaRPr lang="pt-PT" dirty="0">
              <a:latin typeface="Sora" pitchFamily="2" charset="0"/>
              <a:cs typeface="Sora" pitchFamily="2" charset="0"/>
            </a:endParaRPr>
          </a:p>
          <a:p>
            <a:r>
              <a:rPr lang="en-PT">
                <a:latin typeface="Sora" pitchFamily="2" charset="0"/>
                <a:cs typeface="Sora" pitchFamily="2" charset="0"/>
              </a:rPr>
              <a:t>Consortium</a:t>
            </a:r>
            <a:endParaRPr lang="en-PT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417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535</Words>
  <Application>Microsoft Macintosh PowerPoint</Application>
  <PresentationFormat>Personalizados</PresentationFormat>
  <Paragraphs>124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Sora</vt:lpstr>
      <vt:lpstr>Sora 2</vt:lpstr>
      <vt:lpstr>Sora 1 Bold</vt:lpstr>
      <vt:lpstr>Sora 1</vt:lpstr>
      <vt:lpstr>Aptos Display</vt:lpstr>
      <vt:lpstr>Aptos</vt:lpstr>
      <vt:lpstr>Arial</vt:lpstr>
      <vt:lpstr>Custom Design</vt:lpstr>
      <vt:lpstr>Apresentação do PowerPoint</vt:lpstr>
      <vt:lpstr>Apresentação do PowerPoint</vt:lpstr>
      <vt:lpstr>Context</vt:lpstr>
      <vt:lpstr>Context</vt:lpstr>
      <vt:lpstr>Apresentação do PowerPoint</vt:lpstr>
      <vt:lpstr>Mission</vt:lpstr>
      <vt:lpstr>Apresentação do PowerPoint</vt:lpstr>
      <vt:lpstr>Main Goals</vt:lpstr>
      <vt:lpstr>Apresentação do PowerPoint</vt:lpstr>
      <vt:lpstr>Expected Outcomes</vt:lpstr>
      <vt:lpstr>Apresentação do PowerPoint</vt:lpstr>
      <vt:lpstr>Support Services</vt:lpstr>
      <vt:lpstr>Apresentação do PowerPoint</vt:lpstr>
      <vt:lpstr>Access the Resources</vt:lpstr>
      <vt:lpstr>Apresentação do PowerPoint</vt:lpstr>
      <vt:lpstr>Consortium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EPICURE - General Presentation</dc:title>
  <cp:lastModifiedBy>Paula Rodrigues</cp:lastModifiedBy>
  <cp:revision>27</cp:revision>
  <dcterms:created xsi:type="dcterms:W3CDTF">2006-08-16T00:00:00Z</dcterms:created>
  <dcterms:modified xsi:type="dcterms:W3CDTF">2024-05-22T14:58:58Z</dcterms:modified>
  <dc:identifier>DAF9QTzY5N0</dc:identifier>
</cp:coreProperties>
</file>